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9" r:id="rId2"/>
  </p:sldMasterIdLst>
  <p:notesMasterIdLst>
    <p:notesMasterId r:id="rId44"/>
  </p:notesMasterIdLst>
  <p:handoutMasterIdLst>
    <p:handoutMasterId r:id="rId45"/>
  </p:handoutMasterIdLst>
  <p:sldIdLst>
    <p:sldId id="256" r:id="rId3"/>
    <p:sldId id="329" r:id="rId4"/>
    <p:sldId id="383" r:id="rId5"/>
    <p:sldId id="371" r:id="rId6"/>
    <p:sldId id="360" r:id="rId7"/>
    <p:sldId id="372" r:id="rId8"/>
    <p:sldId id="370" r:id="rId9"/>
    <p:sldId id="361" r:id="rId10"/>
    <p:sldId id="363" r:id="rId11"/>
    <p:sldId id="390" r:id="rId12"/>
    <p:sldId id="391" r:id="rId13"/>
    <p:sldId id="364" r:id="rId14"/>
    <p:sldId id="392" r:id="rId15"/>
    <p:sldId id="353" r:id="rId16"/>
    <p:sldId id="381" r:id="rId17"/>
    <p:sldId id="382" r:id="rId18"/>
    <p:sldId id="374" r:id="rId19"/>
    <p:sldId id="356" r:id="rId20"/>
    <p:sldId id="365" r:id="rId21"/>
    <p:sldId id="389" r:id="rId22"/>
    <p:sldId id="366" r:id="rId23"/>
    <p:sldId id="375" r:id="rId24"/>
    <p:sldId id="376" r:id="rId25"/>
    <p:sldId id="377" r:id="rId26"/>
    <p:sldId id="367" r:id="rId27"/>
    <p:sldId id="355" r:id="rId28"/>
    <p:sldId id="358" r:id="rId29"/>
    <p:sldId id="369" r:id="rId30"/>
    <p:sldId id="346" r:id="rId31"/>
    <p:sldId id="384" r:id="rId32"/>
    <p:sldId id="345" r:id="rId33"/>
    <p:sldId id="348" r:id="rId34"/>
    <p:sldId id="387" r:id="rId35"/>
    <p:sldId id="388" r:id="rId36"/>
    <p:sldId id="386" r:id="rId37"/>
    <p:sldId id="349" r:id="rId38"/>
    <p:sldId id="351" r:id="rId39"/>
    <p:sldId id="316" r:id="rId40"/>
    <p:sldId id="323" r:id="rId41"/>
    <p:sldId id="299" r:id="rId42"/>
    <p:sldId id="357" r:id="rId43"/>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ina Omoeva" initials="CO" lastIdx="6" clrIdx="0">
    <p:extLst>
      <p:ext uri="{19B8F6BF-5375-455C-9EA6-DF929625EA0E}">
        <p15:presenceInfo xmlns:p15="http://schemas.microsoft.com/office/powerpoint/2012/main" userId="S-1-5-21-3803739944-511804359-1636214392-210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B5520"/>
    <a:srgbClr val="00486D"/>
    <a:srgbClr val="279ECE"/>
    <a:srgbClr val="535352"/>
    <a:srgbClr val="C6E8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05" autoAdjust="0"/>
    <p:restoredTop sz="89114" autoAdjust="0"/>
  </p:normalViewPr>
  <p:slideViewPr>
    <p:cSldViewPr snapToGrid="0" snapToObjects="1">
      <p:cViewPr varScale="1">
        <p:scale>
          <a:sx n="61" d="100"/>
          <a:sy n="61" d="100"/>
        </p:scale>
        <p:origin x="84" y="66"/>
      </p:cViewPr>
      <p:guideLst>
        <p:guide orient="horz" pos="2160"/>
        <p:guide pos="3840"/>
      </p:guideLst>
    </p:cSldViewPr>
  </p:slid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54" d="100"/>
          <a:sy n="54" d="100"/>
        </p:scale>
        <p:origin x="282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oleObject" Target="file:///C:\EPDC%202016\CIES%202016\CO%20presentation%20on%20conflict%20and%20inequality\Increasing%20and%20decreasing%20inequality%20scenario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EPDC%202016\CIES%202016\CO%20presentation%20on%20conflict%20and%20inequality\Increasing%20and%20decreasing%20inequality%20scenario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EPDC%202016\CIES%202016\CO%20presentation%20on%20conflict%20and%20inequality\Increasing%20and%20decreasing%20inequality%20scenario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400" b="1" dirty="0"/>
              <a:t>Education levels before and after conflict</a:t>
            </a:r>
          </a:p>
        </c:rich>
      </c:tx>
      <c:layout>
        <c:manualLayout>
          <c:xMode val="edge"/>
          <c:yMode val="edge"/>
          <c:x val="0.15371815344772796"/>
          <c:y val="3.5726288605993972E-2"/>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781136932032395"/>
          <c:y val="0.19986790521081343"/>
          <c:w val="0.65199172340009748"/>
          <c:h val="0.62388684713606313"/>
        </c:manualLayout>
      </c:layout>
      <c:lineChart>
        <c:grouping val="standard"/>
        <c:varyColors val="0"/>
        <c:ser>
          <c:idx val="0"/>
          <c:order val="0"/>
          <c:tx>
            <c:strRef>
              <c:f>Sheet1!$A$3</c:f>
              <c:strCache>
                <c:ptCount val="1"/>
                <c:pt idx="0">
                  <c:v>Advantaged group</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0-579C-428C-8AD9-01BEF0DB17FC}"/>
                </c:ext>
              </c:extLst>
            </c:dLbl>
            <c:dLbl>
              <c:idx val="1"/>
              <c:layout>
                <c:manualLayout>
                  <c:x val="-0.12222789172715053"/>
                  <c:y val="8.8541648510980869E-2"/>
                </c:manualLayout>
              </c:layout>
              <c:tx>
                <c:rich>
                  <a:bodyPr/>
                  <a:lstStyle/>
                  <a:p>
                    <a:r>
                      <a:rPr lang="en-US" dirty="0"/>
                      <a:t>Group  A</a:t>
                    </a:r>
                  </a:p>
                </c:rich>
              </c:tx>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579C-428C-8AD9-01BEF0DB17FC}"/>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Sheet1!$B$2:$C$2</c:f>
              <c:strCache>
                <c:ptCount val="2"/>
                <c:pt idx="0">
                  <c:v>Before conflict</c:v>
                </c:pt>
                <c:pt idx="1">
                  <c:v>During conflict</c:v>
                </c:pt>
              </c:strCache>
            </c:strRef>
          </c:cat>
          <c:val>
            <c:numRef>
              <c:f>Sheet1!$B$3:$C$3</c:f>
              <c:numCache>
                <c:formatCode>General</c:formatCode>
                <c:ptCount val="2"/>
                <c:pt idx="0">
                  <c:v>7</c:v>
                </c:pt>
                <c:pt idx="1">
                  <c:v>6.5</c:v>
                </c:pt>
              </c:numCache>
            </c:numRef>
          </c:val>
          <c:smooth val="0"/>
          <c:extLst>
            <c:ext xmlns:c16="http://schemas.microsoft.com/office/drawing/2014/chart" uri="{C3380CC4-5D6E-409C-BE32-E72D297353CC}">
              <c16:uniqueId val="{00000001-579C-428C-8AD9-01BEF0DB17FC}"/>
            </c:ext>
          </c:extLst>
        </c:ser>
        <c:ser>
          <c:idx val="1"/>
          <c:order val="1"/>
          <c:tx>
            <c:strRef>
              <c:f>Sheet1!$A$4</c:f>
              <c:strCache>
                <c:ptCount val="1"/>
                <c:pt idx="0">
                  <c:v>Disadvantaged group</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2-579C-428C-8AD9-01BEF0DB17FC}"/>
                </c:ext>
              </c:extLst>
            </c:dLbl>
            <c:dLbl>
              <c:idx val="1"/>
              <c:tx>
                <c:rich>
                  <a:bodyPr/>
                  <a:lstStyle/>
                  <a:p>
                    <a:r>
                      <a:rPr lang="en-US"/>
                      <a:t>Grou</a:t>
                    </a:r>
                    <a:r>
                      <a:rPr lang="en-US" baseline="0"/>
                      <a:t>p B</a:t>
                    </a:r>
                    <a:endParaRPr lang="en-US" dirty="0"/>
                  </a:p>
                </c:rich>
              </c:tx>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5-579C-428C-8AD9-01BEF0DB17FC}"/>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Sheet1!$B$2:$C$2</c:f>
              <c:strCache>
                <c:ptCount val="2"/>
                <c:pt idx="0">
                  <c:v>Before conflict</c:v>
                </c:pt>
                <c:pt idx="1">
                  <c:v>During conflict</c:v>
                </c:pt>
              </c:strCache>
            </c:strRef>
          </c:cat>
          <c:val>
            <c:numRef>
              <c:f>Sheet1!$B$4:$C$4</c:f>
              <c:numCache>
                <c:formatCode>General</c:formatCode>
                <c:ptCount val="2"/>
                <c:pt idx="0">
                  <c:v>5</c:v>
                </c:pt>
                <c:pt idx="1">
                  <c:v>2</c:v>
                </c:pt>
              </c:numCache>
            </c:numRef>
          </c:val>
          <c:smooth val="0"/>
          <c:extLst>
            <c:ext xmlns:c16="http://schemas.microsoft.com/office/drawing/2014/chart" uri="{C3380CC4-5D6E-409C-BE32-E72D297353CC}">
              <c16:uniqueId val="{00000003-579C-428C-8AD9-01BEF0DB17FC}"/>
            </c:ext>
          </c:extLst>
        </c:ser>
        <c:dLbls>
          <c:showLegendKey val="0"/>
          <c:showVal val="0"/>
          <c:showCatName val="0"/>
          <c:showSerName val="0"/>
          <c:showPercent val="0"/>
          <c:showBubbleSize val="0"/>
        </c:dLbls>
        <c:marker val="1"/>
        <c:smooth val="0"/>
        <c:axId val="245264464"/>
        <c:axId val="245264856"/>
      </c:lineChart>
      <c:catAx>
        <c:axId val="245264464"/>
        <c:scaling>
          <c:orientation val="minMax"/>
        </c:scaling>
        <c:delete val="0"/>
        <c:axPos val="b"/>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45264856"/>
        <c:crosses val="autoZero"/>
        <c:auto val="1"/>
        <c:lblAlgn val="ctr"/>
        <c:lblOffset val="100"/>
        <c:noMultiLvlLbl val="0"/>
      </c:catAx>
      <c:valAx>
        <c:axId val="245264856"/>
        <c:scaling>
          <c:orientation val="minMax"/>
        </c:scaling>
        <c:delete val="1"/>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a:t>Years of Schooling</a:t>
                </a:r>
                <a:r>
                  <a:rPr lang="en-US" sz="1600" baseline="0" dirty="0"/>
                  <a:t> Completed</a:t>
                </a:r>
                <a:endParaRPr lang="en-US" sz="1600" dirty="0"/>
              </a:p>
            </c:rich>
          </c:tx>
          <c:layout>
            <c:manualLayout>
              <c:xMode val="edge"/>
              <c:yMode val="edge"/>
              <c:x val="5.4359969917628786E-2"/>
              <c:y val="0.25267075691626539"/>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24526446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400" b="1" dirty="0"/>
              <a:t>Education levels before and after conflict</a:t>
            </a:r>
          </a:p>
        </c:rich>
      </c:tx>
      <c:layout>
        <c:manualLayout>
          <c:xMode val="edge"/>
          <c:yMode val="edge"/>
          <c:x val="0.16752332771414485"/>
          <c:y val="3.670505379458002E-3"/>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5317378602658174"/>
          <c:y val="0.14689704422844635"/>
          <c:w val="0.68522701860523616"/>
          <c:h val="0.67455998732953104"/>
        </c:manualLayout>
      </c:layout>
      <c:lineChart>
        <c:grouping val="standard"/>
        <c:varyColors val="0"/>
        <c:ser>
          <c:idx val="0"/>
          <c:order val="0"/>
          <c:tx>
            <c:strRef>
              <c:f>Sheet1!$A$21</c:f>
              <c:strCache>
                <c:ptCount val="1"/>
                <c:pt idx="0">
                  <c:v>Advantaged group</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0-34CD-4CCA-88EB-1B7A80BF0B5E}"/>
                </c:ext>
              </c:extLst>
            </c:dLbl>
            <c:dLbl>
              <c:idx val="1"/>
              <c:layout>
                <c:manualLayout>
                  <c:x val="-7.6981501457654367E-2"/>
                  <c:y val="-0.11598321935464248"/>
                </c:manualLayout>
              </c:layout>
              <c:tx>
                <c:rich>
                  <a:bodyPr/>
                  <a:lstStyle/>
                  <a:p>
                    <a:r>
                      <a:rPr lang="en-US" dirty="0"/>
                      <a:t>Group A</a:t>
                    </a:r>
                  </a:p>
                </c:rich>
              </c:tx>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34CD-4CCA-88EB-1B7A80BF0B5E}"/>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Sheet1!$B$20:$C$20</c:f>
              <c:strCache>
                <c:ptCount val="2"/>
                <c:pt idx="0">
                  <c:v>Before conflict</c:v>
                </c:pt>
                <c:pt idx="1">
                  <c:v>During conflict</c:v>
                </c:pt>
              </c:strCache>
            </c:strRef>
          </c:cat>
          <c:val>
            <c:numRef>
              <c:f>Sheet1!$B$21:$C$21</c:f>
              <c:numCache>
                <c:formatCode>General</c:formatCode>
                <c:ptCount val="2"/>
                <c:pt idx="0">
                  <c:v>5</c:v>
                </c:pt>
                <c:pt idx="1">
                  <c:v>2.5</c:v>
                </c:pt>
              </c:numCache>
            </c:numRef>
          </c:val>
          <c:smooth val="0"/>
          <c:extLst>
            <c:ext xmlns:c16="http://schemas.microsoft.com/office/drawing/2014/chart" uri="{C3380CC4-5D6E-409C-BE32-E72D297353CC}">
              <c16:uniqueId val="{00000002-34CD-4CCA-88EB-1B7A80BF0B5E}"/>
            </c:ext>
          </c:extLst>
        </c:ser>
        <c:ser>
          <c:idx val="1"/>
          <c:order val="1"/>
          <c:tx>
            <c:strRef>
              <c:f>Sheet1!$A$22</c:f>
              <c:strCache>
                <c:ptCount val="1"/>
                <c:pt idx="0">
                  <c:v>Disadvantaged group</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3-34CD-4CCA-88EB-1B7A80BF0B5E}"/>
                </c:ext>
              </c:extLst>
            </c:dLbl>
            <c:dLbl>
              <c:idx val="1"/>
              <c:layout>
                <c:manualLayout>
                  <c:x val="-9.3477548827298487E-2"/>
                  <c:y val="-8.0751118348076051E-2"/>
                </c:manualLayout>
              </c:layout>
              <c:tx>
                <c:rich>
                  <a:bodyPr/>
                  <a:lstStyle/>
                  <a:p>
                    <a:r>
                      <a:rPr lang="en-US" dirty="0"/>
                      <a:t>Group B</a:t>
                    </a:r>
                  </a:p>
                </c:rich>
              </c:tx>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34CD-4CCA-88EB-1B7A80BF0B5E}"/>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Sheet1!$B$20:$C$20</c:f>
              <c:strCache>
                <c:ptCount val="2"/>
                <c:pt idx="0">
                  <c:v>Before conflict</c:v>
                </c:pt>
                <c:pt idx="1">
                  <c:v>During conflict</c:v>
                </c:pt>
              </c:strCache>
            </c:strRef>
          </c:cat>
          <c:val>
            <c:numRef>
              <c:f>Sheet1!$B$22:$C$22</c:f>
              <c:numCache>
                <c:formatCode>General</c:formatCode>
                <c:ptCount val="2"/>
                <c:pt idx="0">
                  <c:v>1.5</c:v>
                </c:pt>
                <c:pt idx="1">
                  <c:v>1</c:v>
                </c:pt>
              </c:numCache>
            </c:numRef>
          </c:val>
          <c:smooth val="0"/>
          <c:extLst>
            <c:ext xmlns:c16="http://schemas.microsoft.com/office/drawing/2014/chart" uri="{C3380CC4-5D6E-409C-BE32-E72D297353CC}">
              <c16:uniqueId val="{00000005-34CD-4CCA-88EB-1B7A80BF0B5E}"/>
            </c:ext>
          </c:extLst>
        </c:ser>
        <c:dLbls>
          <c:showLegendKey val="0"/>
          <c:showVal val="0"/>
          <c:showCatName val="0"/>
          <c:showSerName val="0"/>
          <c:showPercent val="0"/>
          <c:showBubbleSize val="0"/>
        </c:dLbls>
        <c:marker val="1"/>
        <c:smooth val="0"/>
        <c:axId val="245263288"/>
        <c:axId val="245263680"/>
      </c:lineChart>
      <c:catAx>
        <c:axId val="245263288"/>
        <c:scaling>
          <c:orientation val="minMax"/>
        </c:scaling>
        <c:delete val="0"/>
        <c:axPos val="b"/>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700" b="0" i="0" u="none" strike="noStrike" kern="1200" baseline="0">
                <a:solidFill>
                  <a:schemeClr val="tx1">
                    <a:lumMod val="65000"/>
                    <a:lumOff val="35000"/>
                  </a:schemeClr>
                </a:solidFill>
                <a:latin typeface="+mn-lt"/>
                <a:ea typeface="+mn-ea"/>
                <a:cs typeface="+mn-cs"/>
              </a:defRPr>
            </a:pPr>
            <a:endParaRPr lang="en-US"/>
          </a:p>
        </c:txPr>
        <c:crossAx val="245263680"/>
        <c:crosses val="autoZero"/>
        <c:auto val="1"/>
        <c:lblAlgn val="ctr"/>
        <c:lblOffset val="100"/>
        <c:noMultiLvlLbl val="0"/>
      </c:catAx>
      <c:valAx>
        <c:axId val="245263680"/>
        <c:scaling>
          <c:orientation val="minMax"/>
        </c:scaling>
        <c:delete val="1"/>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a:t>Years</a:t>
                </a:r>
                <a:r>
                  <a:rPr lang="en-US" sz="1600" baseline="0" dirty="0"/>
                  <a:t> of Schooling Completed</a:t>
                </a:r>
                <a:endParaRPr lang="en-US" sz="1600" dirty="0"/>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245263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a:t>Education levels before and after conflict</a:t>
            </a:r>
          </a:p>
        </c:rich>
      </c:tx>
      <c:layout>
        <c:manualLayout>
          <c:xMode val="edge"/>
          <c:yMode val="edge"/>
          <c:x val="0.16752332771414485"/>
          <c:y val="3.670505379458002E-3"/>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723428335647182"/>
          <c:y val="0.14689709347996857"/>
          <c:w val="0.68522701860523616"/>
          <c:h val="0.67455998732953104"/>
        </c:manualLayout>
      </c:layout>
      <c:lineChart>
        <c:grouping val="standard"/>
        <c:varyColors val="0"/>
        <c:ser>
          <c:idx val="0"/>
          <c:order val="0"/>
          <c:tx>
            <c:strRef>
              <c:f>Sheet1!$A$21</c:f>
              <c:strCache>
                <c:ptCount val="1"/>
                <c:pt idx="0">
                  <c:v>Advantaged group</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0-B638-4E75-9321-7C94EB723270}"/>
                </c:ext>
              </c:extLst>
            </c:dLbl>
            <c:dLbl>
              <c:idx val="1"/>
              <c:layout>
                <c:manualLayout>
                  <c:x val="-7.6981510798951616E-2"/>
                  <c:y val="-0.13947920441940409"/>
                </c:manualLayout>
              </c:layout>
              <c:tx>
                <c:rich>
                  <a:bodyPr/>
                  <a:lstStyle/>
                  <a:p>
                    <a:r>
                      <a:rPr lang="en-US" dirty="0"/>
                      <a:t>Group A</a:t>
                    </a:r>
                  </a:p>
                </c:rich>
              </c:tx>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B638-4E75-9321-7C94EB723270}"/>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Sheet1!$B$20:$C$20</c:f>
              <c:strCache>
                <c:ptCount val="2"/>
                <c:pt idx="0">
                  <c:v>Before conflict</c:v>
                </c:pt>
                <c:pt idx="1">
                  <c:v>During conflict</c:v>
                </c:pt>
              </c:strCache>
            </c:strRef>
          </c:cat>
          <c:val>
            <c:numRef>
              <c:f>Sheet1!$B$21:$C$21</c:f>
              <c:numCache>
                <c:formatCode>General</c:formatCode>
                <c:ptCount val="2"/>
                <c:pt idx="0">
                  <c:v>5</c:v>
                </c:pt>
                <c:pt idx="1">
                  <c:v>2.5</c:v>
                </c:pt>
              </c:numCache>
            </c:numRef>
          </c:val>
          <c:smooth val="0"/>
          <c:extLst>
            <c:ext xmlns:c16="http://schemas.microsoft.com/office/drawing/2014/chart" uri="{C3380CC4-5D6E-409C-BE32-E72D297353CC}">
              <c16:uniqueId val="{00000001-B638-4E75-9321-7C94EB723270}"/>
            </c:ext>
          </c:extLst>
        </c:ser>
        <c:ser>
          <c:idx val="1"/>
          <c:order val="1"/>
          <c:tx>
            <c:strRef>
              <c:f>Sheet1!$A$22</c:f>
              <c:strCache>
                <c:ptCount val="1"/>
                <c:pt idx="0">
                  <c:v>Disadvantaged group</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2-B638-4E75-9321-7C94EB723270}"/>
                </c:ext>
              </c:extLst>
            </c:dLbl>
            <c:dLbl>
              <c:idx val="1"/>
              <c:layout>
                <c:manualLayout>
                  <c:x val="-9.3477548827298487E-2"/>
                  <c:y val="-8.0751118348076051E-2"/>
                </c:manualLayout>
              </c:layout>
              <c:tx>
                <c:rich>
                  <a:bodyPr/>
                  <a:lstStyle/>
                  <a:p>
                    <a:r>
                      <a:rPr lang="en-US" dirty="0"/>
                      <a:t>Group B</a:t>
                    </a:r>
                  </a:p>
                </c:rich>
              </c:tx>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5-B638-4E75-9321-7C94EB723270}"/>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Sheet1!$B$20:$C$20</c:f>
              <c:strCache>
                <c:ptCount val="2"/>
                <c:pt idx="0">
                  <c:v>Before conflict</c:v>
                </c:pt>
                <c:pt idx="1">
                  <c:v>During conflict</c:v>
                </c:pt>
              </c:strCache>
            </c:strRef>
          </c:cat>
          <c:val>
            <c:numRef>
              <c:f>Sheet1!$B$22:$C$22</c:f>
              <c:numCache>
                <c:formatCode>General</c:formatCode>
                <c:ptCount val="2"/>
                <c:pt idx="0">
                  <c:v>1.5</c:v>
                </c:pt>
                <c:pt idx="1">
                  <c:v>1</c:v>
                </c:pt>
              </c:numCache>
            </c:numRef>
          </c:val>
          <c:smooth val="0"/>
          <c:extLst>
            <c:ext xmlns:c16="http://schemas.microsoft.com/office/drawing/2014/chart" uri="{C3380CC4-5D6E-409C-BE32-E72D297353CC}">
              <c16:uniqueId val="{00000003-B638-4E75-9321-7C94EB723270}"/>
            </c:ext>
          </c:extLst>
        </c:ser>
        <c:dLbls>
          <c:showLegendKey val="0"/>
          <c:showVal val="0"/>
          <c:showCatName val="0"/>
          <c:showSerName val="0"/>
          <c:showPercent val="0"/>
          <c:showBubbleSize val="0"/>
        </c:dLbls>
        <c:marker val="1"/>
        <c:smooth val="0"/>
        <c:axId val="245265640"/>
        <c:axId val="246146528"/>
      </c:lineChart>
      <c:catAx>
        <c:axId val="245265640"/>
        <c:scaling>
          <c:orientation val="minMax"/>
        </c:scaling>
        <c:delete val="0"/>
        <c:axPos val="b"/>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46146528"/>
        <c:crosses val="autoZero"/>
        <c:auto val="1"/>
        <c:lblAlgn val="ctr"/>
        <c:lblOffset val="100"/>
        <c:noMultiLvlLbl val="0"/>
      </c:catAx>
      <c:valAx>
        <c:axId val="246146528"/>
        <c:scaling>
          <c:orientation val="minMax"/>
        </c:scaling>
        <c:delete val="1"/>
        <c:axPos val="l"/>
        <c:numFmt formatCode="General" sourceLinked="1"/>
        <c:majorTickMark val="none"/>
        <c:minorTickMark val="none"/>
        <c:tickLblPos val="nextTo"/>
        <c:crossAx val="2452656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09341F-5F37-452C-AA4E-3DE77EA9B498}"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563D86C2-6B10-4FD8-9087-A30B757870A1}">
      <dgm:prSet phldrT="[Text]"/>
      <dgm:spPr>
        <a:solidFill>
          <a:schemeClr val="accent6">
            <a:lumMod val="75000"/>
          </a:schemeClr>
        </a:solidFill>
      </dgm:spPr>
      <dgm:t>
        <a:bodyPr/>
        <a:lstStyle/>
        <a:p>
          <a:r>
            <a:rPr lang="en-US" dirty="0"/>
            <a:t>Education Inequality</a:t>
          </a:r>
        </a:p>
      </dgm:t>
    </dgm:pt>
    <dgm:pt modelId="{AD2B099A-931C-4C8E-B543-4F3C38FC79F2}" type="parTrans" cxnId="{0363F46C-FDAE-4B7C-9094-F276560507BF}">
      <dgm:prSet/>
      <dgm:spPr/>
      <dgm:t>
        <a:bodyPr/>
        <a:lstStyle/>
        <a:p>
          <a:endParaRPr lang="en-US"/>
        </a:p>
      </dgm:t>
    </dgm:pt>
    <dgm:pt modelId="{D2E9D03B-D5DA-44A6-A9A2-EE5548982329}" type="sibTrans" cxnId="{0363F46C-FDAE-4B7C-9094-F276560507BF}">
      <dgm:prSet/>
      <dgm:spPr/>
      <dgm:t>
        <a:bodyPr/>
        <a:lstStyle/>
        <a:p>
          <a:endParaRPr lang="en-US"/>
        </a:p>
      </dgm:t>
    </dgm:pt>
    <dgm:pt modelId="{04F7D0F9-2602-4229-BC0D-2687D4B6B941}">
      <dgm:prSet phldrT="[Text]"/>
      <dgm:spPr/>
      <dgm:t>
        <a:bodyPr/>
        <a:lstStyle/>
        <a:p>
          <a:r>
            <a:rPr lang="en-US" dirty="0"/>
            <a:t>Violent Conflict</a:t>
          </a:r>
        </a:p>
      </dgm:t>
    </dgm:pt>
    <dgm:pt modelId="{24165CCA-29ED-4BA6-9BEA-39EC7A8F5B08}" type="parTrans" cxnId="{39CBE1E8-A039-43FA-872C-DD69EEEF3362}">
      <dgm:prSet/>
      <dgm:spPr/>
      <dgm:t>
        <a:bodyPr/>
        <a:lstStyle/>
        <a:p>
          <a:endParaRPr lang="en-US"/>
        </a:p>
      </dgm:t>
    </dgm:pt>
    <dgm:pt modelId="{BE7C9C89-053F-430D-8635-B5768B8DF4FA}" type="sibTrans" cxnId="{39CBE1E8-A039-43FA-872C-DD69EEEF3362}">
      <dgm:prSet/>
      <dgm:spPr/>
      <dgm:t>
        <a:bodyPr/>
        <a:lstStyle/>
        <a:p>
          <a:endParaRPr lang="en-US"/>
        </a:p>
      </dgm:t>
    </dgm:pt>
    <dgm:pt modelId="{7DF9CB80-1475-4A9E-9E47-74C290070793}" type="pres">
      <dgm:prSet presAssocID="{3809341F-5F37-452C-AA4E-3DE77EA9B498}" presName="Name0" presStyleCnt="0">
        <dgm:presLayoutVars>
          <dgm:dir/>
          <dgm:resizeHandles val="exact"/>
        </dgm:presLayoutVars>
      </dgm:prSet>
      <dgm:spPr/>
    </dgm:pt>
    <dgm:pt modelId="{BF4E82FF-C606-4B50-8DD6-FE4A8B99824F}" type="pres">
      <dgm:prSet presAssocID="{3809341F-5F37-452C-AA4E-3DE77EA9B498}" presName="node1" presStyleLbl="node1" presStyleIdx="0" presStyleCnt="2">
        <dgm:presLayoutVars>
          <dgm:bulletEnabled val="1"/>
        </dgm:presLayoutVars>
      </dgm:prSet>
      <dgm:spPr/>
    </dgm:pt>
    <dgm:pt modelId="{5C6B4B96-DD3A-42A3-816D-4A7E84478EE2}" type="pres">
      <dgm:prSet presAssocID="{3809341F-5F37-452C-AA4E-3DE77EA9B498}" presName="sibTrans" presStyleLbl="bgShp" presStyleIdx="0" presStyleCnt="1"/>
      <dgm:spPr/>
    </dgm:pt>
    <dgm:pt modelId="{BCA9D4F2-B701-4C9A-BE41-73EB793D118A}" type="pres">
      <dgm:prSet presAssocID="{3809341F-5F37-452C-AA4E-3DE77EA9B498}" presName="node2" presStyleLbl="node1" presStyleIdx="1" presStyleCnt="2">
        <dgm:presLayoutVars>
          <dgm:bulletEnabled val="1"/>
        </dgm:presLayoutVars>
      </dgm:prSet>
      <dgm:spPr/>
    </dgm:pt>
    <dgm:pt modelId="{E66DE716-7E7F-4BF5-A155-73BEC7C02630}" type="pres">
      <dgm:prSet presAssocID="{3809341F-5F37-452C-AA4E-3DE77EA9B498}" presName="sp1" presStyleCnt="0"/>
      <dgm:spPr/>
    </dgm:pt>
    <dgm:pt modelId="{DAAB46B3-83C2-4F4E-9D50-C7B15C47234F}" type="pres">
      <dgm:prSet presAssocID="{3809341F-5F37-452C-AA4E-3DE77EA9B498}" presName="sp2" presStyleCnt="0"/>
      <dgm:spPr/>
    </dgm:pt>
  </dgm:ptLst>
  <dgm:cxnLst>
    <dgm:cxn modelId="{0363F46C-FDAE-4B7C-9094-F276560507BF}" srcId="{3809341F-5F37-452C-AA4E-3DE77EA9B498}" destId="{563D86C2-6B10-4FD8-9087-A30B757870A1}" srcOrd="0" destOrd="0" parTransId="{AD2B099A-931C-4C8E-B543-4F3C38FC79F2}" sibTransId="{D2E9D03B-D5DA-44A6-A9A2-EE5548982329}"/>
    <dgm:cxn modelId="{39CBE1E8-A039-43FA-872C-DD69EEEF3362}" srcId="{3809341F-5F37-452C-AA4E-3DE77EA9B498}" destId="{04F7D0F9-2602-4229-BC0D-2687D4B6B941}" srcOrd="1" destOrd="0" parTransId="{24165CCA-29ED-4BA6-9BEA-39EC7A8F5B08}" sibTransId="{BE7C9C89-053F-430D-8635-B5768B8DF4FA}"/>
    <dgm:cxn modelId="{EB5CC971-0602-43FF-87C9-E7F9DA15FB7A}" type="presOf" srcId="{04F7D0F9-2602-4229-BC0D-2687D4B6B941}" destId="{BCA9D4F2-B701-4C9A-BE41-73EB793D118A}" srcOrd="0" destOrd="0" presId="urn:microsoft.com/office/officeart/2005/8/layout/cycle3"/>
    <dgm:cxn modelId="{DE75B01E-8739-41E7-A356-06DF0F49DCF3}" type="presOf" srcId="{D2E9D03B-D5DA-44A6-A9A2-EE5548982329}" destId="{5C6B4B96-DD3A-42A3-816D-4A7E84478EE2}" srcOrd="0" destOrd="0" presId="urn:microsoft.com/office/officeart/2005/8/layout/cycle3"/>
    <dgm:cxn modelId="{AAE21E50-BED0-4035-B1CB-C4D1A526149A}" type="presOf" srcId="{3809341F-5F37-452C-AA4E-3DE77EA9B498}" destId="{7DF9CB80-1475-4A9E-9E47-74C290070793}" srcOrd="0" destOrd="0" presId="urn:microsoft.com/office/officeart/2005/8/layout/cycle3"/>
    <dgm:cxn modelId="{D0DB9C29-C8B6-40BA-B9F7-EF6E26271AF4}" type="presOf" srcId="{563D86C2-6B10-4FD8-9087-A30B757870A1}" destId="{BF4E82FF-C606-4B50-8DD6-FE4A8B99824F}" srcOrd="0" destOrd="0" presId="urn:microsoft.com/office/officeart/2005/8/layout/cycle3"/>
    <dgm:cxn modelId="{027D45EE-FAC3-4022-BBD5-D81AE2E12C0A}" type="presParOf" srcId="{7DF9CB80-1475-4A9E-9E47-74C290070793}" destId="{BF4E82FF-C606-4B50-8DD6-FE4A8B99824F}" srcOrd="0" destOrd="0" presId="urn:microsoft.com/office/officeart/2005/8/layout/cycle3"/>
    <dgm:cxn modelId="{DEC6FFCB-236F-4999-A3A5-0DB4A727C2FE}" type="presParOf" srcId="{7DF9CB80-1475-4A9E-9E47-74C290070793}" destId="{5C6B4B96-DD3A-42A3-816D-4A7E84478EE2}" srcOrd="1" destOrd="0" presId="urn:microsoft.com/office/officeart/2005/8/layout/cycle3"/>
    <dgm:cxn modelId="{00BFF2DA-8DB9-45D9-9E49-D74BC2E0514F}" type="presParOf" srcId="{7DF9CB80-1475-4A9E-9E47-74C290070793}" destId="{BCA9D4F2-B701-4C9A-BE41-73EB793D118A}" srcOrd="2" destOrd="0" presId="urn:microsoft.com/office/officeart/2005/8/layout/cycle3"/>
    <dgm:cxn modelId="{D6D17540-F737-419F-B460-B7101E710FDD}" type="presParOf" srcId="{7DF9CB80-1475-4A9E-9E47-74C290070793}" destId="{E66DE716-7E7F-4BF5-A155-73BEC7C02630}" srcOrd="3" destOrd="0" presId="urn:microsoft.com/office/officeart/2005/8/layout/cycle3"/>
    <dgm:cxn modelId="{963F0BB7-D477-4ADE-8E8E-9B76E935F2AB}" type="presParOf" srcId="{7DF9CB80-1475-4A9E-9E47-74C290070793}" destId="{DAAB46B3-83C2-4F4E-9D50-C7B15C47234F}"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6B4B96-DD3A-42A3-816D-4A7E84478EE2}">
      <dsp:nvSpPr>
        <dsp:cNvPr id="0" name=""/>
        <dsp:cNvSpPr/>
      </dsp:nvSpPr>
      <dsp:spPr>
        <a:xfrm>
          <a:off x="139767" y="-193013"/>
          <a:ext cx="4736750" cy="4736750"/>
        </a:xfrm>
        <a:prstGeom prst="circularArrow">
          <a:avLst>
            <a:gd name="adj1" fmla="val 5310"/>
            <a:gd name="adj2" fmla="val 343918"/>
            <a:gd name="adj3" fmla="val 12695751"/>
            <a:gd name="adj4" fmla="val 18075192"/>
            <a:gd name="adj5" fmla="val 6195"/>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4E82FF-C606-4B50-8DD6-FE4A8B99824F}">
      <dsp:nvSpPr>
        <dsp:cNvPr id="0" name=""/>
        <dsp:cNvSpPr/>
      </dsp:nvSpPr>
      <dsp:spPr>
        <a:xfrm>
          <a:off x="941108" y="0"/>
          <a:ext cx="3134067" cy="1567033"/>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kern="1200" dirty="0"/>
            <a:t>Education Inequality</a:t>
          </a:r>
        </a:p>
      </dsp:txBody>
      <dsp:txXfrm>
        <a:off x="1017604" y="76496"/>
        <a:ext cx="2981075" cy="1414041"/>
      </dsp:txXfrm>
    </dsp:sp>
    <dsp:sp modelId="{BCA9D4F2-B701-4C9A-BE41-73EB793D118A}">
      <dsp:nvSpPr>
        <dsp:cNvPr id="0" name=""/>
        <dsp:cNvSpPr/>
      </dsp:nvSpPr>
      <dsp:spPr>
        <a:xfrm>
          <a:off x="941108" y="2785837"/>
          <a:ext cx="3134067" cy="156703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kern="1200" dirty="0"/>
            <a:t>Violent Conflict</a:t>
          </a:r>
        </a:p>
      </dsp:txBody>
      <dsp:txXfrm>
        <a:off x="1017604" y="2862333"/>
        <a:ext cx="2981075" cy="1414041"/>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8B8BA08F-DC24-4081-9458-69B69AD533AC}" type="datetimeFigureOut">
              <a:rPr lang="en-US" smtClean="0"/>
              <a:t>5/9/2016</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DBF65421-D25C-4F5F-B17D-E4EB44FAA268}" type="slidenum">
              <a:rPr lang="en-US" smtClean="0"/>
              <a:t>‹#›</a:t>
            </a:fld>
            <a:endParaRPr lang="en-US"/>
          </a:p>
        </p:txBody>
      </p:sp>
    </p:spTree>
    <p:extLst>
      <p:ext uri="{BB962C8B-B14F-4D97-AF65-F5344CB8AC3E}">
        <p14:creationId xmlns:p14="http://schemas.microsoft.com/office/powerpoint/2010/main" val="32885570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13F4DDD-E9E4-4EA9-9A0E-DB5C961ECB6D}" type="datetimeFigureOut">
              <a:rPr lang="en-US" smtClean="0"/>
              <a:t>5/9/2016</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D94D6D48-C975-4486-AD1D-0122229778DA}" type="slidenum">
              <a:rPr lang="en-US" smtClean="0"/>
              <a:t>‹#›</a:t>
            </a:fld>
            <a:endParaRPr lang="en-US"/>
          </a:p>
        </p:txBody>
      </p:sp>
    </p:spTree>
    <p:extLst>
      <p:ext uri="{BB962C8B-B14F-4D97-AF65-F5344CB8AC3E}">
        <p14:creationId xmlns:p14="http://schemas.microsoft.com/office/powerpoint/2010/main" val="4219428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Carina</a:t>
            </a:r>
          </a:p>
        </p:txBody>
      </p:sp>
      <p:sp>
        <p:nvSpPr>
          <p:cNvPr id="4" name="Slide Number Placeholder 3"/>
          <p:cNvSpPr>
            <a:spLocks noGrp="1"/>
          </p:cNvSpPr>
          <p:nvPr>
            <p:ph type="sldNum" sz="quarter" idx="10"/>
          </p:nvPr>
        </p:nvSpPr>
        <p:spPr/>
        <p:txBody>
          <a:bodyPr/>
          <a:lstStyle/>
          <a:p>
            <a:fld id="{D94D6D48-C975-4486-AD1D-0122229778DA}" type="slidenum">
              <a:rPr lang="en-US" smtClean="0"/>
              <a:t>1</a:t>
            </a:fld>
            <a:endParaRPr lang="en-US"/>
          </a:p>
        </p:txBody>
      </p:sp>
    </p:spTree>
    <p:extLst>
      <p:ext uri="{BB962C8B-B14F-4D97-AF65-F5344CB8AC3E}">
        <p14:creationId xmlns:p14="http://schemas.microsoft.com/office/powerpoint/2010/main" val="3437637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Education inequality – limited by data availability of course</a:t>
            </a:r>
            <a:r>
              <a:rPr lang="en-US" baseline="0" dirty="0"/>
              <a:t> we are not able to look at what’s perhaps most important.  Resource allocation and learning outcomes. </a:t>
            </a:r>
            <a:endParaRPr lang="en-US" dirty="0"/>
          </a:p>
        </p:txBody>
      </p:sp>
      <p:sp>
        <p:nvSpPr>
          <p:cNvPr id="4" name="Slide Number Placeholder 3"/>
          <p:cNvSpPr>
            <a:spLocks noGrp="1"/>
          </p:cNvSpPr>
          <p:nvPr>
            <p:ph type="sldNum" sz="quarter" idx="10"/>
          </p:nvPr>
        </p:nvSpPr>
        <p:spPr/>
        <p:txBody>
          <a:bodyPr/>
          <a:lstStyle/>
          <a:p>
            <a:fld id="{D94D6D48-C975-4486-AD1D-0122229778DA}" type="slidenum">
              <a:rPr lang="en-US" smtClean="0"/>
              <a:t>12</a:t>
            </a:fld>
            <a:endParaRPr lang="en-US"/>
          </a:p>
        </p:txBody>
      </p:sp>
    </p:spTree>
    <p:extLst>
      <p:ext uri="{BB962C8B-B14F-4D97-AF65-F5344CB8AC3E}">
        <p14:creationId xmlns:p14="http://schemas.microsoft.com/office/powerpoint/2010/main" val="4126659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Now, let’s stop to define what</a:t>
            </a:r>
            <a:r>
              <a:rPr lang="en-US" baseline="0" dirty="0"/>
              <a:t> specifically we mean by conflict.  This is a definition from the Uppsala Conflict Data Program</a:t>
            </a:r>
            <a:endParaRPr lang="en-US" dirty="0"/>
          </a:p>
          <a:p>
            <a:endParaRPr lang="en-US" dirty="0"/>
          </a:p>
        </p:txBody>
      </p:sp>
      <p:sp>
        <p:nvSpPr>
          <p:cNvPr id="4" name="Slide Number Placeholder 3"/>
          <p:cNvSpPr>
            <a:spLocks noGrp="1"/>
          </p:cNvSpPr>
          <p:nvPr>
            <p:ph type="sldNum" sz="quarter" idx="10"/>
          </p:nvPr>
        </p:nvSpPr>
        <p:spPr/>
        <p:txBody>
          <a:bodyPr/>
          <a:lstStyle/>
          <a:p>
            <a:fld id="{D94D6D48-C975-4486-AD1D-0122229778DA}" type="slidenum">
              <a:rPr lang="en-US" smtClean="0"/>
              <a:t>14</a:t>
            </a:fld>
            <a:endParaRPr lang="en-US"/>
          </a:p>
        </p:txBody>
      </p:sp>
    </p:spTree>
    <p:extLst>
      <p:ext uri="{BB962C8B-B14F-4D97-AF65-F5344CB8AC3E}">
        <p14:creationId xmlns:p14="http://schemas.microsoft.com/office/powerpoint/2010/main" val="2197915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4D6D48-C975-4486-AD1D-0122229778DA}" type="slidenum">
              <a:rPr lang="en-US" smtClean="0"/>
              <a:t>15</a:t>
            </a:fld>
            <a:endParaRPr lang="en-US"/>
          </a:p>
        </p:txBody>
      </p:sp>
    </p:spTree>
    <p:extLst>
      <p:ext uri="{BB962C8B-B14F-4D97-AF65-F5344CB8AC3E}">
        <p14:creationId xmlns:p14="http://schemas.microsoft.com/office/powerpoint/2010/main" val="252448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4D6D48-C975-4486-AD1D-0122229778DA}" type="slidenum">
              <a:rPr lang="en-US" smtClean="0"/>
              <a:t>16</a:t>
            </a:fld>
            <a:endParaRPr lang="en-US"/>
          </a:p>
        </p:txBody>
      </p:sp>
    </p:spTree>
    <p:extLst>
      <p:ext uri="{BB962C8B-B14F-4D97-AF65-F5344CB8AC3E}">
        <p14:creationId xmlns:p14="http://schemas.microsoft.com/office/powerpoint/2010/main" val="2443485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4D6D48-C975-4486-AD1D-0122229778DA}" type="slidenum">
              <a:rPr lang="en-US" smtClean="0"/>
              <a:t>17</a:t>
            </a:fld>
            <a:endParaRPr lang="en-US"/>
          </a:p>
        </p:txBody>
      </p:sp>
    </p:spTree>
    <p:extLst>
      <p:ext uri="{BB962C8B-B14F-4D97-AF65-F5344CB8AC3E}">
        <p14:creationId xmlns:p14="http://schemas.microsoft.com/office/powerpoint/2010/main" val="3959006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Our</a:t>
            </a:r>
            <a:r>
              <a:rPr lang="en-US" baseline="0" dirty="0"/>
              <a:t> study takes a global scope</a:t>
            </a:r>
          </a:p>
          <a:p>
            <a:r>
              <a:rPr lang="en-US" baseline="0" dirty="0"/>
              <a:t>We have done an extensive literature review and established gaps in what is known</a:t>
            </a:r>
          </a:p>
          <a:p>
            <a:r>
              <a:rPr lang="en-US" baseline="0" dirty="0"/>
              <a:t>Built a 50-year time series – the longest ever, with ethnic, religious, and </a:t>
            </a:r>
            <a:r>
              <a:rPr lang="en-US" baseline="0" dirty="0" err="1"/>
              <a:t>subnationally</a:t>
            </a:r>
            <a:r>
              <a:rPr lang="en-US" baseline="0" dirty="0"/>
              <a:t> disaggregated data</a:t>
            </a:r>
          </a:p>
          <a:p>
            <a:r>
              <a:rPr lang="en-US" baseline="0" dirty="0"/>
              <a:t>Ran multiple models with several measures of inequality</a:t>
            </a:r>
          </a:p>
          <a:p>
            <a:r>
              <a:rPr lang="en-US" baseline="0" dirty="0"/>
              <a:t>Controlled for known risk factors</a:t>
            </a:r>
          </a:p>
          <a:p>
            <a:endParaRPr lang="en-US" dirty="0"/>
          </a:p>
        </p:txBody>
      </p:sp>
      <p:sp>
        <p:nvSpPr>
          <p:cNvPr id="4" name="Slide Number Placeholder 3"/>
          <p:cNvSpPr>
            <a:spLocks noGrp="1"/>
          </p:cNvSpPr>
          <p:nvPr>
            <p:ph type="sldNum" sz="quarter" idx="10"/>
          </p:nvPr>
        </p:nvSpPr>
        <p:spPr/>
        <p:txBody>
          <a:bodyPr/>
          <a:lstStyle/>
          <a:p>
            <a:fld id="{D94D6D48-C975-4486-AD1D-0122229778DA}" type="slidenum">
              <a:rPr lang="en-US" smtClean="0"/>
              <a:t>18</a:t>
            </a:fld>
            <a:endParaRPr lang="en-US"/>
          </a:p>
        </p:txBody>
      </p:sp>
    </p:spTree>
    <p:extLst>
      <p:ext uri="{BB962C8B-B14F-4D97-AF65-F5344CB8AC3E}">
        <p14:creationId xmlns:p14="http://schemas.microsoft.com/office/powerpoint/2010/main" val="3641110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4D6D48-C975-4486-AD1D-0122229778DA}" type="slidenum">
              <a:rPr lang="en-US" smtClean="0"/>
              <a:t>19</a:t>
            </a:fld>
            <a:endParaRPr lang="en-US"/>
          </a:p>
        </p:txBody>
      </p:sp>
    </p:spTree>
    <p:extLst>
      <p:ext uri="{BB962C8B-B14F-4D97-AF65-F5344CB8AC3E}">
        <p14:creationId xmlns:p14="http://schemas.microsoft.com/office/powerpoint/2010/main" val="41555406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From our previous study</a:t>
            </a:r>
          </a:p>
        </p:txBody>
      </p:sp>
      <p:sp>
        <p:nvSpPr>
          <p:cNvPr id="4" name="Slide Number Placeholder 3"/>
          <p:cNvSpPr>
            <a:spLocks noGrp="1"/>
          </p:cNvSpPr>
          <p:nvPr>
            <p:ph type="sldNum" sz="quarter" idx="10"/>
          </p:nvPr>
        </p:nvSpPr>
        <p:spPr/>
        <p:txBody>
          <a:bodyPr/>
          <a:lstStyle/>
          <a:p>
            <a:fld id="{D94D6D48-C975-4486-AD1D-0122229778DA}" type="slidenum">
              <a:rPr lang="en-US" smtClean="0"/>
              <a:t>20</a:t>
            </a:fld>
            <a:endParaRPr lang="en-US"/>
          </a:p>
        </p:txBody>
      </p:sp>
    </p:spTree>
    <p:extLst>
      <p:ext uri="{BB962C8B-B14F-4D97-AF65-F5344CB8AC3E}">
        <p14:creationId xmlns:p14="http://schemas.microsoft.com/office/powerpoint/2010/main" val="41234877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WAEL starts here</a:t>
            </a:r>
          </a:p>
        </p:txBody>
      </p:sp>
      <p:sp>
        <p:nvSpPr>
          <p:cNvPr id="4" name="Slide Number Placeholder 3"/>
          <p:cNvSpPr>
            <a:spLocks noGrp="1"/>
          </p:cNvSpPr>
          <p:nvPr>
            <p:ph type="sldNum" sz="quarter" idx="10"/>
          </p:nvPr>
        </p:nvSpPr>
        <p:spPr/>
        <p:txBody>
          <a:bodyPr/>
          <a:lstStyle/>
          <a:p>
            <a:fld id="{D94D6D48-C975-4486-AD1D-0122229778DA}" type="slidenum">
              <a:rPr lang="en-US" smtClean="0"/>
              <a:t>21</a:t>
            </a:fld>
            <a:endParaRPr lang="en-US"/>
          </a:p>
        </p:txBody>
      </p:sp>
    </p:spTree>
    <p:extLst>
      <p:ext uri="{BB962C8B-B14F-4D97-AF65-F5344CB8AC3E}">
        <p14:creationId xmlns:p14="http://schemas.microsoft.com/office/powerpoint/2010/main" val="37329664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Never</a:t>
            </a:r>
            <a:r>
              <a:rPr lang="en-US" baseline="0" dirty="0"/>
              <a:t> experience conflict cannot be the control: what is the pre- and post- condition for these countries</a:t>
            </a:r>
            <a:endParaRPr lang="en-US" dirty="0"/>
          </a:p>
        </p:txBody>
      </p:sp>
      <p:sp>
        <p:nvSpPr>
          <p:cNvPr id="4" name="Slide Number Placeholder 3"/>
          <p:cNvSpPr>
            <a:spLocks noGrp="1"/>
          </p:cNvSpPr>
          <p:nvPr>
            <p:ph type="sldNum" sz="quarter" idx="10"/>
          </p:nvPr>
        </p:nvSpPr>
        <p:spPr/>
        <p:txBody>
          <a:bodyPr/>
          <a:lstStyle/>
          <a:p>
            <a:fld id="{D94D6D48-C975-4486-AD1D-0122229778DA}" type="slidenum">
              <a:rPr lang="en-US" smtClean="0"/>
              <a:t>22</a:t>
            </a:fld>
            <a:endParaRPr lang="en-US"/>
          </a:p>
        </p:txBody>
      </p:sp>
    </p:spTree>
    <p:extLst>
      <p:ext uri="{BB962C8B-B14F-4D97-AF65-F5344CB8AC3E}">
        <p14:creationId xmlns:p14="http://schemas.microsoft.com/office/powerpoint/2010/main" val="869995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baseline="0" dirty="0"/>
          </a:p>
          <a:p>
            <a:r>
              <a:rPr lang="en-US" baseline="0" dirty="0"/>
              <a:t>Conflict affects both the supply and demand of education, it affects WHAT gets taught, and the aftermath of conflict, particularly prolonged conflict,  often involves complete overhaul of curricula and a ground-up reconstruction of teacher training and deployment systems and school infrastructure and supplies. </a:t>
            </a:r>
          </a:p>
          <a:p>
            <a:endParaRPr lang="en-US" baseline="0" dirty="0"/>
          </a:p>
          <a:p>
            <a:r>
              <a:rPr lang="en-US" baseline="0" dirty="0"/>
              <a:t>The question is, does conflict affect everyone in the same way, or does it affect some people or some groups to a larger extent than the others.  And that is important to be very certain about, because we have been able to show that education inequality is itself a strong predictor of future conflict. </a:t>
            </a:r>
          </a:p>
          <a:p>
            <a:endParaRPr lang="en-US" baseline="0" dirty="0"/>
          </a:p>
          <a:p>
            <a:r>
              <a:rPr lang="en-US" baseline="0" dirty="0"/>
              <a:t>So – this relationship between conflict as a phenomenon and its effects on education inequality is the subject of our study. </a:t>
            </a:r>
          </a:p>
          <a:p>
            <a:endParaRPr lang="en-US" baseline="0" dirty="0"/>
          </a:p>
        </p:txBody>
      </p:sp>
      <p:sp>
        <p:nvSpPr>
          <p:cNvPr id="4" name="Slide Number Placeholder 3"/>
          <p:cNvSpPr>
            <a:spLocks noGrp="1"/>
          </p:cNvSpPr>
          <p:nvPr>
            <p:ph type="sldNum" sz="quarter" idx="10"/>
          </p:nvPr>
        </p:nvSpPr>
        <p:spPr/>
        <p:txBody>
          <a:bodyPr/>
          <a:lstStyle/>
          <a:p>
            <a:fld id="{D94D6D48-C975-4486-AD1D-0122229778DA}" type="slidenum">
              <a:rPr lang="en-US" smtClean="0"/>
              <a:t>2</a:t>
            </a:fld>
            <a:endParaRPr lang="en-US"/>
          </a:p>
        </p:txBody>
      </p:sp>
    </p:spTree>
    <p:extLst>
      <p:ext uri="{BB962C8B-B14F-4D97-AF65-F5344CB8AC3E}">
        <p14:creationId xmlns:p14="http://schemas.microsoft.com/office/powerpoint/2010/main" val="4054027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4D6D48-C975-4486-AD1D-0122229778DA}" type="slidenum">
              <a:rPr lang="en-US" smtClean="0"/>
              <a:t>23</a:t>
            </a:fld>
            <a:endParaRPr lang="en-US"/>
          </a:p>
        </p:txBody>
      </p:sp>
    </p:spTree>
    <p:extLst>
      <p:ext uri="{BB962C8B-B14F-4D97-AF65-F5344CB8AC3E}">
        <p14:creationId xmlns:p14="http://schemas.microsoft.com/office/powerpoint/2010/main" val="9541395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I’ll hide this since</a:t>
            </a:r>
            <a:r>
              <a:rPr lang="en-US" baseline="0" dirty="0"/>
              <a:t> we already cover this in the other slides. </a:t>
            </a:r>
            <a:endParaRPr lang="en-US" dirty="0"/>
          </a:p>
        </p:txBody>
      </p:sp>
      <p:sp>
        <p:nvSpPr>
          <p:cNvPr id="4" name="Slide Number Placeholder 3"/>
          <p:cNvSpPr>
            <a:spLocks noGrp="1"/>
          </p:cNvSpPr>
          <p:nvPr>
            <p:ph type="sldNum" sz="quarter" idx="10"/>
          </p:nvPr>
        </p:nvSpPr>
        <p:spPr/>
        <p:txBody>
          <a:bodyPr/>
          <a:lstStyle/>
          <a:p>
            <a:fld id="{D94D6D48-C975-4486-AD1D-0122229778DA}" type="slidenum">
              <a:rPr lang="en-US" smtClean="0"/>
              <a:t>24</a:t>
            </a:fld>
            <a:endParaRPr lang="en-US"/>
          </a:p>
        </p:txBody>
      </p:sp>
    </p:spTree>
    <p:extLst>
      <p:ext uri="{BB962C8B-B14F-4D97-AF65-F5344CB8AC3E}">
        <p14:creationId xmlns:p14="http://schemas.microsoft.com/office/powerpoint/2010/main" val="23259326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Our</a:t>
            </a:r>
            <a:r>
              <a:rPr lang="en-US" baseline="0" dirty="0"/>
              <a:t> approach to the identification problem is propensity score matching.  Essentially, we are reconstructing the comparison groups using a function of pre-conflict conditions, including inequality, that predict the risk of conflict.  In the framework that I showed earlier, this is what it looks like.  </a:t>
            </a:r>
          </a:p>
          <a:p>
            <a:endParaRPr lang="en-US" baseline="0" dirty="0"/>
          </a:p>
          <a:p>
            <a:r>
              <a:rPr lang="en-US" baseline="0" dirty="0"/>
              <a:t>1. We are trying to isolate and remove the direct correlation of pre-conflict conditions on inequality (bottom line goes away)</a:t>
            </a:r>
          </a:p>
          <a:p>
            <a:r>
              <a:rPr lang="en-US" dirty="0"/>
              <a:t>2. So that the</a:t>
            </a:r>
            <a:r>
              <a:rPr lang="en-US" baseline="0" dirty="0"/>
              <a:t> only difference between our sets of observations is the fact that they either experienced or did not experience conflict. </a:t>
            </a:r>
          </a:p>
          <a:p>
            <a:pPr marL="233309" indent="-233309">
              <a:buAutoNum type="arabicPeriod" startAt="3"/>
            </a:pPr>
            <a:r>
              <a:rPr lang="en-US" baseline="0" dirty="0"/>
              <a:t>In this scheme here, we reconstruct groups with equivalent levels of fragility (conflict likelihood), and then by comparing the post-conflict inequality, we are able to attribute the difference to the actual conflict occurrence.  </a:t>
            </a:r>
          </a:p>
          <a:p>
            <a:pPr marL="233309" indent="-233309">
              <a:buAutoNum type="arabicPeriod" startAt="3"/>
            </a:pPr>
            <a:endParaRPr lang="en-US" baseline="0" dirty="0"/>
          </a:p>
          <a:p>
            <a:r>
              <a:rPr lang="en-US" b="1" baseline="0" dirty="0"/>
              <a:t>Very important: we are only able to control for what we observe.  There can be any number of factors that affect both likelihood of conflict and the post-conflict observed inequality, that we are not measuring and hence, are unable to account for. </a:t>
            </a:r>
            <a:endParaRPr lang="en-US" b="1" dirty="0"/>
          </a:p>
        </p:txBody>
      </p:sp>
      <p:sp>
        <p:nvSpPr>
          <p:cNvPr id="4" name="Slide Number Placeholder 3"/>
          <p:cNvSpPr>
            <a:spLocks noGrp="1"/>
          </p:cNvSpPr>
          <p:nvPr>
            <p:ph type="sldNum" sz="quarter" idx="10"/>
          </p:nvPr>
        </p:nvSpPr>
        <p:spPr/>
        <p:txBody>
          <a:bodyPr/>
          <a:lstStyle/>
          <a:p>
            <a:fld id="{D94D6D48-C975-4486-AD1D-0122229778DA}" type="slidenum">
              <a:rPr lang="en-US" smtClean="0"/>
              <a:t>25</a:t>
            </a:fld>
            <a:endParaRPr lang="en-US"/>
          </a:p>
        </p:txBody>
      </p:sp>
    </p:spTree>
    <p:extLst>
      <p:ext uri="{BB962C8B-B14F-4D97-AF65-F5344CB8AC3E}">
        <p14:creationId xmlns:p14="http://schemas.microsoft.com/office/powerpoint/2010/main" val="34322857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CARINA:</a:t>
            </a:r>
            <a:r>
              <a:rPr lang="en-US" baseline="0" dirty="0"/>
              <a:t>  </a:t>
            </a:r>
            <a:r>
              <a:rPr lang="en-US" dirty="0"/>
              <a:t>Summarize the methodology for the propensity</a:t>
            </a:r>
            <a:r>
              <a:rPr lang="en-US" baseline="0" dirty="0"/>
              <a:t> score estimation.  Need to correct for PS weighting.  </a:t>
            </a:r>
            <a:endParaRPr lang="en-US" dirty="0"/>
          </a:p>
        </p:txBody>
      </p:sp>
      <p:sp>
        <p:nvSpPr>
          <p:cNvPr id="4" name="Slide Number Placeholder 3"/>
          <p:cNvSpPr>
            <a:spLocks noGrp="1"/>
          </p:cNvSpPr>
          <p:nvPr>
            <p:ph type="sldNum" sz="quarter" idx="10"/>
          </p:nvPr>
        </p:nvSpPr>
        <p:spPr/>
        <p:txBody>
          <a:bodyPr/>
          <a:lstStyle/>
          <a:p>
            <a:fld id="{D94D6D48-C975-4486-AD1D-0122229778DA}" type="slidenum">
              <a:rPr lang="en-US" smtClean="0"/>
              <a:t>26</a:t>
            </a:fld>
            <a:endParaRPr lang="en-US"/>
          </a:p>
        </p:txBody>
      </p:sp>
    </p:spTree>
    <p:extLst>
      <p:ext uri="{BB962C8B-B14F-4D97-AF65-F5344CB8AC3E}">
        <p14:creationId xmlns:p14="http://schemas.microsoft.com/office/powerpoint/2010/main" val="41413423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4D6D48-C975-4486-AD1D-0122229778DA}" type="slidenum">
              <a:rPr lang="en-US" smtClean="0"/>
              <a:t>27</a:t>
            </a:fld>
            <a:endParaRPr lang="en-US"/>
          </a:p>
        </p:txBody>
      </p:sp>
    </p:spTree>
    <p:extLst>
      <p:ext uri="{BB962C8B-B14F-4D97-AF65-F5344CB8AC3E}">
        <p14:creationId xmlns:p14="http://schemas.microsoft.com/office/powerpoint/2010/main" val="17186383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Is this observations or countries</a:t>
            </a:r>
          </a:p>
          <a:p>
            <a:r>
              <a:rPr lang="en-US" dirty="0"/>
              <a:t>Is the comparison</a:t>
            </a:r>
            <a:r>
              <a:rPr lang="en-US" baseline="0" dirty="0"/>
              <a:t> specified with the correct weights</a:t>
            </a:r>
          </a:p>
          <a:p>
            <a:r>
              <a:rPr lang="en-US" baseline="0" dirty="0"/>
              <a:t>Is the balance done on the vertical </a:t>
            </a:r>
            <a:r>
              <a:rPr lang="en-US" baseline="0" dirty="0" err="1"/>
              <a:t>gini</a:t>
            </a:r>
            <a:r>
              <a:rPr lang="en-US" baseline="0" dirty="0"/>
              <a:t> only</a:t>
            </a:r>
          </a:p>
          <a:p>
            <a:r>
              <a:rPr lang="en-US" dirty="0"/>
              <a:t>Maybe the PSM model should include country and year fixed</a:t>
            </a:r>
            <a:r>
              <a:rPr lang="en-US" baseline="0" dirty="0"/>
              <a:t> effects</a:t>
            </a:r>
            <a:endParaRPr lang="en-US" dirty="0"/>
          </a:p>
        </p:txBody>
      </p:sp>
      <p:sp>
        <p:nvSpPr>
          <p:cNvPr id="4" name="Slide Number Placeholder 3"/>
          <p:cNvSpPr>
            <a:spLocks noGrp="1"/>
          </p:cNvSpPr>
          <p:nvPr>
            <p:ph type="sldNum" sz="quarter" idx="10"/>
          </p:nvPr>
        </p:nvSpPr>
        <p:spPr/>
        <p:txBody>
          <a:bodyPr/>
          <a:lstStyle/>
          <a:p>
            <a:fld id="{D94D6D48-C975-4486-AD1D-0122229778DA}" type="slidenum">
              <a:rPr lang="en-US" smtClean="0"/>
              <a:t>28</a:t>
            </a:fld>
            <a:endParaRPr lang="en-US"/>
          </a:p>
        </p:txBody>
      </p:sp>
    </p:spTree>
    <p:extLst>
      <p:ext uri="{BB962C8B-B14F-4D97-AF65-F5344CB8AC3E}">
        <p14:creationId xmlns:p14="http://schemas.microsoft.com/office/powerpoint/2010/main" val="13424646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WAEL</a:t>
            </a:r>
          </a:p>
          <a:p>
            <a:endParaRPr lang="en-US" dirty="0"/>
          </a:p>
        </p:txBody>
      </p:sp>
      <p:sp>
        <p:nvSpPr>
          <p:cNvPr id="4" name="Slide Number Placeholder 3"/>
          <p:cNvSpPr>
            <a:spLocks noGrp="1"/>
          </p:cNvSpPr>
          <p:nvPr>
            <p:ph type="sldNum" sz="quarter" idx="10"/>
          </p:nvPr>
        </p:nvSpPr>
        <p:spPr/>
        <p:txBody>
          <a:bodyPr/>
          <a:lstStyle/>
          <a:p>
            <a:fld id="{D94D6D48-C975-4486-AD1D-0122229778DA}" type="slidenum">
              <a:rPr lang="en-US" smtClean="0"/>
              <a:t>29</a:t>
            </a:fld>
            <a:endParaRPr lang="en-US"/>
          </a:p>
        </p:txBody>
      </p:sp>
    </p:spTree>
    <p:extLst>
      <p:ext uri="{BB962C8B-B14F-4D97-AF65-F5344CB8AC3E}">
        <p14:creationId xmlns:p14="http://schemas.microsoft.com/office/powerpoint/2010/main" val="24499619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Across several measures of educational outcomes, ethnic conflicts have a larger impact than state (non-ethnic) conflicts. Ethnic conflicts lower mean years of schooling by 8.2 percent, while state conflicts lower mean attainment by 3.3 percent. In a similar pattern, ethnic conflicts increase wealth decile group education Gini, ethnic/religious group education Gini, and vertical education Gini by 3 points, 1 point, and 1.2 points, respectively, while state conflicts increase these educational inequalities by 1 point, 0.2 points, and 0.2 points, respectively. </a:t>
            </a:r>
          </a:p>
          <a:p>
            <a:endParaRPr lang="en-US" dirty="0"/>
          </a:p>
          <a:p>
            <a:r>
              <a:rPr lang="en-US" dirty="0"/>
              <a:t>These are average</a:t>
            </a:r>
            <a:r>
              <a:rPr lang="en-US" baseline="0" dirty="0"/>
              <a:t> treatment effects. </a:t>
            </a:r>
            <a:endParaRPr lang="en-US" dirty="0"/>
          </a:p>
        </p:txBody>
      </p:sp>
      <p:sp>
        <p:nvSpPr>
          <p:cNvPr id="4" name="Slide Number Placeholder 3"/>
          <p:cNvSpPr>
            <a:spLocks noGrp="1"/>
          </p:cNvSpPr>
          <p:nvPr>
            <p:ph type="sldNum" sz="quarter" idx="10"/>
          </p:nvPr>
        </p:nvSpPr>
        <p:spPr/>
        <p:txBody>
          <a:bodyPr/>
          <a:lstStyle/>
          <a:p>
            <a:fld id="{D94D6D48-C975-4486-AD1D-0122229778DA}" type="slidenum">
              <a:rPr lang="en-US" smtClean="0"/>
              <a:t>30</a:t>
            </a:fld>
            <a:endParaRPr lang="en-US"/>
          </a:p>
        </p:txBody>
      </p:sp>
    </p:spTree>
    <p:extLst>
      <p:ext uri="{BB962C8B-B14F-4D97-AF65-F5344CB8AC3E}">
        <p14:creationId xmlns:p14="http://schemas.microsoft.com/office/powerpoint/2010/main" val="10958414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Across several measures of educational outcomes, ethnic conflicts have a larger impact than state (non-ethnic) conflicts. Ethnic conflicts lower mean years of schooling by 8.2 percent, while state conflicts lower mean attainment by 3.3 percent. In a similar pattern, ethnic conflicts increase wealth decile group education Gini, ethnic/religious group education Gini, and vertical education Gini by 3 points, 1 point, and 1.2 points, respectively, while state conflicts increase these educational inequalities by 1 point, 0.2 points, and 0.2 points, respectively. </a:t>
            </a:r>
          </a:p>
          <a:p>
            <a:endParaRPr lang="en-US" dirty="0"/>
          </a:p>
          <a:p>
            <a:r>
              <a:rPr lang="en-US" dirty="0"/>
              <a:t>These are average</a:t>
            </a:r>
            <a:r>
              <a:rPr lang="en-US" baseline="0" dirty="0"/>
              <a:t> treatment effects. </a:t>
            </a:r>
            <a:endParaRPr lang="en-US" dirty="0"/>
          </a:p>
        </p:txBody>
      </p:sp>
      <p:sp>
        <p:nvSpPr>
          <p:cNvPr id="4" name="Slide Number Placeholder 3"/>
          <p:cNvSpPr>
            <a:spLocks noGrp="1"/>
          </p:cNvSpPr>
          <p:nvPr>
            <p:ph type="sldNum" sz="quarter" idx="10"/>
          </p:nvPr>
        </p:nvSpPr>
        <p:spPr/>
        <p:txBody>
          <a:bodyPr/>
          <a:lstStyle/>
          <a:p>
            <a:fld id="{D94D6D48-C975-4486-AD1D-0122229778DA}" type="slidenum">
              <a:rPr lang="en-US" smtClean="0"/>
              <a:t>31</a:t>
            </a:fld>
            <a:endParaRPr lang="en-US"/>
          </a:p>
        </p:txBody>
      </p:sp>
    </p:spTree>
    <p:extLst>
      <p:ext uri="{BB962C8B-B14F-4D97-AF65-F5344CB8AC3E}">
        <p14:creationId xmlns:p14="http://schemas.microsoft.com/office/powerpoint/2010/main" val="40606447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This figure displays the estimated effect of conflict on educational outcomes over the duration of the conflict and stratified by type of conflict (state vs ethnic). The main conclusion from these figures is that ethnic conflicts are clearly influential in disrupting the education system and increasing educational inequalities.  We know that ethnic conflicts have higher impact on inequality than non-ethic state conflicts.  Additionally, we find that the impacts of ethnic conflicts are amplified over longer durations of conflict.</a:t>
            </a:r>
          </a:p>
          <a:p>
            <a:endParaRPr lang="en-US" dirty="0"/>
          </a:p>
          <a:p>
            <a:r>
              <a:rPr lang="en-US" dirty="0"/>
              <a:t>Average</a:t>
            </a:r>
            <a:r>
              <a:rPr lang="en-US" baseline="0" dirty="0"/>
              <a:t> treatment effects</a:t>
            </a:r>
            <a:endParaRPr lang="en-US" dirty="0"/>
          </a:p>
        </p:txBody>
      </p:sp>
      <p:sp>
        <p:nvSpPr>
          <p:cNvPr id="4" name="Slide Number Placeholder 3"/>
          <p:cNvSpPr>
            <a:spLocks noGrp="1"/>
          </p:cNvSpPr>
          <p:nvPr>
            <p:ph type="sldNum" sz="quarter" idx="10"/>
          </p:nvPr>
        </p:nvSpPr>
        <p:spPr/>
        <p:txBody>
          <a:bodyPr/>
          <a:lstStyle/>
          <a:p>
            <a:fld id="{D94D6D48-C975-4486-AD1D-0122229778DA}" type="slidenum">
              <a:rPr lang="en-US" smtClean="0"/>
              <a:t>32</a:t>
            </a:fld>
            <a:endParaRPr lang="en-US"/>
          </a:p>
        </p:txBody>
      </p:sp>
    </p:spTree>
    <p:extLst>
      <p:ext uri="{BB962C8B-B14F-4D97-AF65-F5344CB8AC3E}">
        <p14:creationId xmlns:p14="http://schemas.microsoft.com/office/powerpoint/2010/main" val="3109648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4D6D48-C975-4486-AD1D-0122229778DA}" type="slidenum">
              <a:rPr lang="en-US" smtClean="0"/>
              <a:t>3</a:t>
            </a:fld>
            <a:endParaRPr lang="en-US"/>
          </a:p>
        </p:txBody>
      </p:sp>
    </p:spTree>
    <p:extLst>
      <p:ext uri="{BB962C8B-B14F-4D97-AF65-F5344CB8AC3E}">
        <p14:creationId xmlns:p14="http://schemas.microsoft.com/office/powerpoint/2010/main" val="38768635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This figure displays the estimated effect of conflict on educational outcomes over the duration of the conflict and stratified by type of conflict (state vs ethnic). The main conclusion from these figures is that ethnic conflicts are clearly influential in disrupting the education system and increasing educational inequalities.  We know that ethnic conflicts have higher impact on inequality than non-ethic state conflicts.  Additionally, we find that the impacts of ethnic conflicts are amplified over longer durations of conflict.</a:t>
            </a:r>
          </a:p>
          <a:p>
            <a:endParaRPr lang="en-US" dirty="0"/>
          </a:p>
          <a:p>
            <a:r>
              <a:rPr lang="en-US" dirty="0"/>
              <a:t>Average</a:t>
            </a:r>
            <a:r>
              <a:rPr lang="en-US" baseline="0" dirty="0"/>
              <a:t> treatment effects</a:t>
            </a:r>
            <a:endParaRPr lang="en-US" dirty="0"/>
          </a:p>
        </p:txBody>
      </p:sp>
      <p:sp>
        <p:nvSpPr>
          <p:cNvPr id="4" name="Slide Number Placeholder 3"/>
          <p:cNvSpPr>
            <a:spLocks noGrp="1"/>
          </p:cNvSpPr>
          <p:nvPr>
            <p:ph type="sldNum" sz="quarter" idx="10"/>
          </p:nvPr>
        </p:nvSpPr>
        <p:spPr/>
        <p:txBody>
          <a:bodyPr/>
          <a:lstStyle/>
          <a:p>
            <a:fld id="{D94D6D48-C975-4486-AD1D-0122229778DA}" type="slidenum">
              <a:rPr lang="en-US" smtClean="0"/>
              <a:t>33</a:t>
            </a:fld>
            <a:endParaRPr lang="en-US"/>
          </a:p>
        </p:txBody>
      </p:sp>
    </p:spTree>
    <p:extLst>
      <p:ext uri="{BB962C8B-B14F-4D97-AF65-F5344CB8AC3E}">
        <p14:creationId xmlns:p14="http://schemas.microsoft.com/office/powerpoint/2010/main" val="32991147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This figure displays the estimated effect of conflict on educational outcomes over the duration of the conflict and stratified by type of conflict (state vs ethnic). The main conclusion from these figures is that ethnic conflicts are clearly influential in disrupting the education system and increasing educational inequalities.  We know that ethnic conflicts have higher impact on inequality than non-ethic state conflicts.  Additionally, we find that the impacts of ethnic conflicts are amplified over longer durations of conflict.</a:t>
            </a:r>
          </a:p>
          <a:p>
            <a:endParaRPr lang="en-US" dirty="0"/>
          </a:p>
        </p:txBody>
      </p:sp>
      <p:sp>
        <p:nvSpPr>
          <p:cNvPr id="4" name="Slide Number Placeholder 3"/>
          <p:cNvSpPr>
            <a:spLocks noGrp="1"/>
          </p:cNvSpPr>
          <p:nvPr>
            <p:ph type="sldNum" sz="quarter" idx="10"/>
          </p:nvPr>
        </p:nvSpPr>
        <p:spPr/>
        <p:txBody>
          <a:bodyPr/>
          <a:lstStyle/>
          <a:p>
            <a:fld id="{D94D6D48-C975-4486-AD1D-0122229778DA}" type="slidenum">
              <a:rPr lang="en-US" smtClean="0"/>
              <a:t>34</a:t>
            </a:fld>
            <a:endParaRPr lang="en-US"/>
          </a:p>
        </p:txBody>
      </p:sp>
    </p:spTree>
    <p:extLst>
      <p:ext uri="{BB962C8B-B14F-4D97-AF65-F5344CB8AC3E}">
        <p14:creationId xmlns:p14="http://schemas.microsoft.com/office/powerpoint/2010/main" val="27084166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This figure displays the estimated effect of conflict on educational outcomes over the duration of the conflict and stratified by type of conflict (state vs ethnic). The main conclusion from these figures is that ethnic conflicts are clearly influential in disrupting the education system and increasing educational inequalities.  We know that ethnic conflicts have higher impact on inequality than non-ethic state conflicts.  Additionally, we find that the impacts of ethnic conflicts are amplified over longer durations of conflict.</a:t>
            </a:r>
          </a:p>
          <a:p>
            <a:endParaRPr lang="en-US" dirty="0"/>
          </a:p>
          <a:p>
            <a:r>
              <a:rPr lang="en-US" dirty="0"/>
              <a:t>Average</a:t>
            </a:r>
            <a:r>
              <a:rPr lang="en-US" baseline="0" dirty="0"/>
              <a:t> treatment effects</a:t>
            </a:r>
            <a:endParaRPr lang="en-US" dirty="0"/>
          </a:p>
        </p:txBody>
      </p:sp>
      <p:sp>
        <p:nvSpPr>
          <p:cNvPr id="4" name="Slide Number Placeholder 3"/>
          <p:cNvSpPr>
            <a:spLocks noGrp="1"/>
          </p:cNvSpPr>
          <p:nvPr>
            <p:ph type="sldNum" sz="quarter" idx="10"/>
          </p:nvPr>
        </p:nvSpPr>
        <p:spPr/>
        <p:txBody>
          <a:bodyPr/>
          <a:lstStyle/>
          <a:p>
            <a:fld id="{D94D6D48-C975-4486-AD1D-0122229778DA}" type="slidenum">
              <a:rPr lang="en-US" smtClean="0"/>
              <a:t>35</a:t>
            </a:fld>
            <a:endParaRPr lang="en-US"/>
          </a:p>
        </p:txBody>
      </p:sp>
    </p:spTree>
    <p:extLst>
      <p:ext uri="{BB962C8B-B14F-4D97-AF65-F5344CB8AC3E}">
        <p14:creationId xmlns:p14="http://schemas.microsoft.com/office/powerpoint/2010/main" val="15662575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4D6D48-C975-4486-AD1D-0122229778DA}" type="slidenum">
              <a:rPr lang="en-US" smtClean="0"/>
              <a:t>36</a:t>
            </a:fld>
            <a:endParaRPr lang="en-US"/>
          </a:p>
        </p:txBody>
      </p:sp>
    </p:spTree>
    <p:extLst>
      <p:ext uri="{BB962C8B-B14F-4D97-AF65-F5344CB8AC3E}">
        <p14:creationId xmlns:p14="http://schemas.microsoft.com/office/powerpoint/2010/main" val="38915714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Carina</a:t>
            </a:r>
          </a:p>
        </p:txBody>
      </p:sp>
      <p:sp>
        <p:nvSpPr>
          <p:cNvPr id="4" name="Slide Number Placeholder 3"/>
          <p:cNvSpPr>
            <a:spLocks noGrp="1"/>
          </p:cNvSpPr>
          <p:nvPr>
            <p:ph type="sldNum" sz="quarter" idx="10"/>
          </p:nvPr>
        </p:nvSpPr>
        <p:spPr/>
        <p:txBody>
          <a:bodyPr/>
          <a:lstStyle/>
          <a:p>
            <a:fld id="{D94D6D48-C975-4486-AD1D-0122229778DA}" type="slidenum">
              <a:rPr lang="en-US" smtClean="0"/>
              <a:t>37</a:t>
            </a:fld>
            <a:endParaRPr lang="en-US"/>
          </a:p>
        </p:txBody>
      </p:sp>
    </p:spTree>
    <p:extLst>
      <p:ext uri="{BB962C8B-B14F-4D97-AF65-F5344CB8AC3E}">
        <p14:creationId xmlns:p14="http://schemas.microsoft.com/office/powerpoint/2010/main" val="20148716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Too many words</a:t>
            </a:r>
            <a:r>
              <a:rPr lang="en-US" baseline="0" dirty="0"/>
              <a:t> here – need to work on this slide! </a:t>
            </a:r>
            <a:endParaRPr lang="en-US" dirty="0"/>
          </a:p>
        </p:txBody>
      </p:sp>
      <p:sp>
        <p:nvSpPr>
          <p:cNvPr id="4" name="Slide Number Placeholder 3"/>
          <p:cNvSpPr>
            <a:spLocks noGrp="1"/>
          </p:cNvSpPr>
          <p:nvPr>
            <p:ph type="sldNum" sz="quarter" idx="10"/>
          </p:nvPr>
        </p:nvSpPr>
        <p:spPr/>
        <p:txBody>
          <a:bodyPr/>
          <a:lstStyle/>
          <a:p>
            <a:fld id="{D94D6D48-C975-4486-AD1D-0122229778DA}" type="slidenum">
              <a:rPr lang="en-US" smtClean="0"/>
              <a:t>38</a:t>
            </a:fld>
            <a:endParaRPr lang="en-US"/>
          </a:p>
        </p:txBody>
      </p:sp>
    </p:spTree>
    <p:extLst>
      <p:ext uri="{BB962C8B-B14F-4D97-AF65-F5344CB8AC3E}">
        <p14:creationId xmlns:p14="http://schemas.microsoft.com/office/powerpoint/2010/main" val="21487733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4D6D48-C975-4486-AD1D-0122229778DA}" type="slidenum">
              <a:rPr lang="en-US" smtClean="0"/>
              <a:t>39</a:t>
            </a:fld>
            <a:endParaRPr lang="en-US"/>
          </a:p>
        </p:txBody>
      </p:sp>
    </p:spTree>
    <p:extLst>
      <p:ext uri="{BB962C8B-B14F-4D97-AF65-F5344CB8AC3E}">
        <p14:creationId xmlns:p14="http://schemas.microsoft.com/office/powerpoint/2010/main" val="7178443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4D6D48-C975-4486-AD1D-0122229778DA}" type="slidenum">
              <a:rPr lang="en-US" smtClean="0"/>
              <a:t>40</a:t>
            </a:fld>
            <a:endParaRPr lang="en-US"/>
          </a:p>
        </p:txBody>
      </p:sp>
    </p:spTree>
    <p:extLst>
      <p:ext uri="{BB962C8B-B14F-4D97-AF65-F5344CB8AC3E}">
        <p14:creationId xmlns:p14="http://schemas.microsoft.com/office/powerpoint/2010/main" val="18697383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4D6D48-C975-4486-AD1D-0122229778DA}" type="slidenum">
              <a:rPr lang="en-US" smtClean="0"/>
              <a:t>41</a:t>
            </a:fld>
            <a:endParaRPr lang="en-US"/>
          </a:p>
        </p:txBody>
      </p:sp>
    </p:spTree>
    <p:extLst>
      <p:ext uri="{BB962C8B-B14F-4D97-AF65-F5344CB8AC3E}">
        <p14:creationId xmlns:p14="http://schemas.microsoft.com/office/powerpoint/2010/main" val="35717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We</a:t>
            </a:r>
            <a:r>
              <a:rPr lang="en-US" baseline="0" dirty="0"/>
              <a:t> set up our hypothesis the following way.  We argue that conflict exacerbates inequality because there are winners and losers in every conflict, and that the losers, consequently, will see a worsening of their education outcomes.  This means that education outcomes will become more unequal.  </a:t>
            </a:r>
          </a:p>
        </p:txBody>
      </p:sp>
      <p:sp>
        <p:nvSpPr>
          <p:cNvPr id="4" name="Slide Number Placeholder 3"/>
          <p:cNvSpPr>
            <a:spLocks noGrp="1"/>
          </p:cNvSpPr>
          <p:nvPr>
            <p:ph type="sldNum" sz="quarter" idx="10"/>
          </p:nvPr>
        </p:nvSpPr>
        <p:spPr/>
        <p:txBody>
          <a:bodyPr/>
          <a:lstStyle/>
          <a:p>
            <a:fld id="{D94D6D48-C975-4486-AD1D-0122229778DA}" type="slidenum">
              <a:rPr lang="en-US" smtClean="0"/>
              <a:t>4</a:t>
            </a:fld>
            <a:endParaRPr lang="en-US"/>
          </a:p>
        </p:txBody>
      </p:sp>
    </p:spTree>
    <p:extLst>
      <p:ext uri="{BB962C8B-B14F-4D97-AF65-F5344CB8AC3E}">
        <p14:creationId xmlns:p14="http://schemas.microsoft.com/office/powerpoint/2010/main" val="1980955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baseline="0" dirty="0"/>
              <a:t>However, we could also see how it could in fact help resolve inequality.  The truth is that many conflicts are fought in large part because of education inequality.  It played a big role in South Africa, in the civil rights movement  here in the U.S., in Sri Lanka, other examples.  We found in our analysis that it’s true on average.  In such cases, measures were taken to address issues of unfair and unequal access to education.  So, which one is it?</a:t>
            </a:r>
            <a:endParaRPr lang="en-US" dirty="0"/>
          </a:p>
        </p:txBody>
      </p:sp>
      <p:sp>
        <p:nvSpPr>
          <p:cNvPr id="4" name="Slide Number Placeholder 3"/>
          <p:cNvSpPr>
            <a:spLocks noGrp="1"/>
          </p:cNvSpPr>
          <p:nvPr>
            <p:ph type="sldNum" sz="quarter" idx="10"/>
          </p:nvPr>
        </p:nvSpPr>
        <p:spPr/>
        <p:txBody>
          <a:bodyPr/>
          <a:lstStyle/>
          <a:p>
            <a:fld id="{D94D6D48-C975-4486-AD1D-0122229778DA}" type="slidenum">
              <a:rPr lang="en-US" smtClean="0"/>
              <a:t>5</a:t>
            </a:fld>
            <a:endParaRPr lang="en-US"/>
          </a:p>
        </p:txBody>
      </p:sp>
    </p:spTree>
    <p:extLst>
      <p:ext uri="{BB962C8B-B14F-4D97-AF65-F5344CB8AC3E}">
        <p14:creationId xmlns:p14="http://schemas.microsoft.com/office/powerpoint/2010/main" val="3834158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baseline="0" dirty="0"/>
              <a:t>So, which one is it?</a:t>
            </a:r>
            <a:endParaRPr lang="en-US" dirty="0"/>
          </a:p>
        </p:txBody>
      </p:sp>
      <p:sp>
        <p:nvSpPr>
          <p:cNvPr id="4" name="Slide Number Placeholder 3"/>
          <p:cNvSpPr>
            <a:spLocks noGrp="1"/>
          </p:cNvSpPr>
          <p:nvPr>
            <p:ph type="sldNum" sz="quarter" idx="10"/>
          </p:nvPr>
        </p:nvSpPr>
        <p:spPr/>
        <p:txBody>
          <a:bodyPr/>
          <a:lstStyle/>
          <a:p>
            <a:fld id="{D94D6D48-C975-4486-AD1D-0122229778DA}" type="slidenum">
              <a:rPr lang="en-US" smtClean="0"/>
              <a:t>6</a:t>
            </a:fld>
            <a:endParaRPr lang="en-US"/>
          </a:p>
        </p:txBody>
      </p:sp>
    </p:spTree>
    <p:extLst>
      <p:ext uri="{BB962C8B-B14F-4D97-AF65-F5344CB8AC3E}">
        <p14:creationId xmlns:p14="http://schemas.microsoft.com/office/powerpoint/2010/main" val="3694864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What</a:t>
            </a:r>
            <a:r>
              <a:rPr lang="en-US" baseline="0" dirty="0"/>
              <a:t> does the literature say?  The literature for the positive effects of conflict is predictably sparse. </a:t>
            </a:r>
            <a:endParaRPr lang="en-US" dirty="0"/>
          </a:p>
        </p:txBody>
      </p:sp>
      <p:sp>
        <p:nvSpPr>
          <p:cNvPr id="4" name="Slide Number Placeholder 3"/>
          <p:cNvSpPr>
            <a:spLocks noGrp="1"/>
          </p:cNvSpPr>
          <p:nvPr>
            <p:ph type="sldNum" sz="quarter" idx="10"/>
          </p:nvPr>
        </p:nvSpPr>
        <p:spPr/>
        <p:txBody>
          <a:bodyPr/>
          <a:lstStyle/>
          <a:p>
            <a:fld id="{D94D6D48-C975-4486-AD1D-0122229778DA}" type="slidenum">
              <a:rPr lang="en-US" smtClean="0"/>
              <a:t>7</a:t>
            </a:fld>
            <a:endParaRPr lang="en-US"/>
          </a:p>
        </p:txBody>
      </p:sp>
    </p:spTree>
    <p:extLst>
      <p:ext uri="{BB962C8B-B14F-4D97-AF65-F5344CB8AC3E}">
        <p14:creationId xmlns:p14="http://schemas.microsoft.com/office/powerpoint/2010/main" val="405489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However,</a:t>
            </a:r>
            <a:r>
              <a:rPr lang="en-US" baseline="0" dirty="0"/>
              <a:t> the literature on the effects of conflict on inequality </a:t>
            </a:r>
            <a:r>
              <a:rPr lang="en-US" baseline="0"/>
              <a:t>is sparse in general. </a:t>
            </a:r>
            <a:endParaRPr lang="en-US" dirty="0"/>
          </a:p>
        </p:txBody>
      </p:sp>
      <p:sp>
        <p:nvSpPr>
          <p:cNvPr id="4" name="Slide Number Placeholder 3"/>
          <p:cNvSpPr>
            <a:spLocks noGrp="1"/>
          </p:cNvSpPr>
          <p:nvPr>
            <p:ph type="sldNum" sz="quarter" idx="10"/>
          </p:nvPr>
        </p:nvSpPr>
        <p:spPr/>
        <p:txBody>
          <a:bodyPr/>
          <a:lstStyle/>
          <a:p>
            <a:fld id="{D94D6D48-C975-4486-AD1D-0122229778DA}" type="slidenum">
              <a:rPr lang="en-US" smtClean="0"/>
              <a:t>8</a:t>
            </a:fld>
            <a:endParaRPr lang="en-US"/>
          </a:p>
        </p:txBody>
      </p:sp>
    </p:spTree>
    <p:extLst>
      <p:ext uri="{BB962C8B-B14F-4D97-AF65-F5344CB8AC3E}">
        <p14:creationId xmlns:p14="http://schemas.microsoft.com/office/powerpoint/2010/main" val="2323567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What</a:t>
            </a:r>
            <a:r>
              <a:rPr lang="en-US" baseline="0" dirty="0"/>
              <a:t> we need to know, or be able to unpack is this vicious cycle</a:t>
            </a:r>
            <a:endParaRPr lang="en-US" dirty="0"/>
          </a:p>
        </p:txBody>
      </p:sp>
      <p:sp>
        <p:nvSpPr>
          <p:cNvPr id="4" name="Slide Number Placeholder 3"/>
          <p:cNvSpPr>
            <a:spLocks noGrp="1"/>
          </p:cNvSpPr>
          <p:nvPr>
            <p:ph type="sldNum" sz="quarter" idx="10"/>
          </p:nvPr>
        </p:nvSpPr>
        <p:spPr/>
        <p:txBody>
          <a:bodyPr/>
          <a:lstStyle/>
          <a:p>
            <a:fld id="{D94D6D48-C975-4486-AD1D-0122229778DA}" type="slidenum">
              <a:rPr lang="en-US" smtClean="0"/>
              <a:t>9</a:t>
            </a:fld>
            <a:endParaRPr lang="en-US"/>
          </a:p>
        </p:txBody>
      </p:sp>
    </p:spTree>
    <p:extLst>
      <p:ext uri="{BB962C8B-B14F-4D97-AF65-F5344CB8AC3E}">
        <p14:creationId xmlns:p14="http://schemas.microsoft.com/office/powerpoint/2010/main" val="16914225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5" name="Rectangle 14"/>
          <p:cNvSpPr/>
          <p:nvPr userDrawn="1"/>
        </p:nvSpPr>
        <p:spPr>
          <a:xfrm>
            <a:off x="0" y="1"/>
            <a:ext cx="12192000" cy="5925312"/>
          </a:xfrm>
          <a:prstGeom prst="rect">
            <a:avLst/>
          </a:prstGeom>
          <a:solidFill>
            <a:srgbClr val="279E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pic>
        <p:nvPicPr>
          <p:cNvPr id="19" name="Picture 18" descr="FHI360_Logo_Horiz_tag_4c.png"/>
          <p:cNvPicPr>
            <a:picLocks noChangeAspect="1"/>
          </p:cNvPicPr>
          <p:nvPr userDrawn="1"/>
        </p:nvPicPr>
        <p:blipFill>
          <a:blip r:embed="rId2"/>
          <a:stretch>
            <a:fillRect/>
          </a:stretch>
        </p:blipFill>
        <p:spPr>
          <a:xfrm>
            <a:off x="10285031" y="6143028"/>
            <a:ext cx="1658112" cy="550558"/>
          </a:xfrm>
          <a:prstGeom prst="rect">
            <a:avLst/>
          </a:prstGeom>
        </p:spPr>
      </p:pic>
      <p:sp>
        <p:nvSpPr>
          <p:cNvPr id="20" name="Rectangle 19"/>
          <p:cNvSpPr/>
          <p:nvPr userDrawn="1"/>
        </p:nvSpPr>
        <p:spPr>
          <a:xfrm>
            <a:off x="9821333" y="0"/>
            <a:ext cx="1761067" cy="1079500"/>
          </a:xfrm>
          <a:prstGeom prst="rect">
            <a:avLst/>
          </a:prstGeom>
          <a:solidFill>
            <a:srgbClr val="0048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1543" y="6238297"/>
            <a:ext cx="1986112" cy="361291"/>
          </a:xfrm>
          <a:prstGeom prst="rect">
            <a:avLst/>
          </a:prstGeom>
        </p:spPr>
      </p:pic>
      <p:pic>
        <p:nvPicPr>
          <p:cNvPr id="6" name="Picture 5"/>
          <p:cNvPicPr>
            <a:picLocks noChangeAspect="1"/>
          </p:cNvPicPr>
          <p:nvPr userDrawn="1"/>
        </p:nvPicPr>
        <p:blipFill rotWithShape="1">
          <a:blip r:embed="rId4">
            <a:extLst>
              <a:ext uri="{28A0092B-C50C-407E-A947-70E740481C1C}">
                <a14:useLocalDpi xmlns:a14="http://schemas.microsoft.com/office/drawing/2010/main" val="0"/>
              </a:ext>
            </a:extLst>
          </a:blip>
          <a:srcRect t="14266" b="11434"/>
          <a:stretch/>
        </p:blipFill>
        <p:spPr>
          <a:xfrm>
            <a:off x="2307657" y="6035637"/>
            <a:ext cx="2309667" cy="697711"/>
          </a:xfrm>
          <a:prstGeom prst="rect">
            <a:avLst/>
          </a:prstGeom>
        </p:spPr>
      </p:pic>
    </p:spTree>
    <p:extLst>
      <p:ext uri="{BB962C8B-B14F-4D97-AF65-F5344CB8AC3E}">
        <p14:creationId xmlns:p14="http://schemas.microsoft.com/office/powerpoint/2010/main" val="2768613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5"/>
            <a:ext cx="2844800" cy="365125"/>
          </a:xfrm>
          <a:prstGeom prst="rect">
            <a:avLst/>
          </a:prstGeom>
        </p:spPr>
        <p:txBody>
          <a:bodyPr/>
          <a:lstStyle>
            <a:lvl1pPr fontAlgn="auto">
              <a:spcBef>
                <a:spcPts val="0"/>
              </a:spcBef>
              <a:spcAft>
                <a:spcPts val="0"/>
              </a:spcAft>
              <a:defRPr>
                <a:latin typeface="+mn-lt"/>
              </a:defRPr>
            </a:lvl1pPr>
          </a:lstStyle>
          <a:p>
            <a:pPr>
              <a:defRPr/>
            </a:pPr>
            <a:fld id="{D95C455E-AD1C-461F-8B7F-BE433A363B36}" type="datetimeFigureOut">
              <a:rPr lang="en-US">
                <a:solidFill>
                  <a:prstClr val="black"/>
                </a:solidFill>
              </a:rPr>
              <a:pPr>
                <a:defRPr/>
              </a:pPr>
              <a:t>5/9/2016</a:t>
            </a:fld>
            <a:endParaRPr lang="en-US" dirty="0">
              <a:solidFill>
                <a:prstClr val="black"/>
              </a:solidFill>
            </a:endParaRPr>
          </a:p>
        </p:txBody>
      </p:sp>
      <p:sp>
        <p:nvSpPr>
          <p:cNvPr id="6" name="Footer Placeholder 5"/>
          <p:cNvSpPr>
            <a:spLocks noGrp="1"/>
          </p:cNvSpPr>
          <p:nvPr>
            <p:ph type="ftr" sz="quarter" idx="11"/>
          </p:nvPr>
        </p:nvSpPr>
        <p:spPr>
          <a:xfrm>
            <a:off x="4165600" y="6356355"/>
            <a:ext cx="3860800" cy="365125"/>
          </a:xfrm>
          <a:prstGeom prst="rect">
            <a:avLst/>
          </a:prstGeom>
        </p:spPr>
        <p:txBody>
          <a:bodyPr/>
          <a:lstStyle>
            <a:lvl1pPr fontAlgn="auto">
              <a:spcBef>
                <a:spcPts val="0"/>
              </a:spcBef>
              <a:spcAft>
                <a:spcPts val="0"/>
              </a:spcAft>
              <a:defRPr>
                <a:latin typeface="+mn-lt"/>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CDFD3023-02B9-470B-B9C7-AE36EA3537A1}" type="slidenum">
              <a:rPr lang="en-US"/>
              <a:pPr>
                <a:defRPr/>
              </a:pPr>
              <a:t>‹#›</a:t>
            </a:fld>
            <a:endParaRPr lang="en-US" dirty="0"/>
          </a:p>
        </p:txBody>
      </p:sp>
    </p:spTree>
    <p:extLst>
      <p:ext uri="{BB962C8B-B14F-4D97-AF65-F5344CB8AC3E}">
        <p14:creationId xmlns:p14="http://schemas.microsoft.com/office/powerpoint/2010/main" val="1499649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171700"/>
            <a:ext cx="7315200" cy="355587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2FACF646-04A8-4AB8-BF9B-840CFD634F4A}" type="slidenum">
              <a:rPr lang="en-US"/>
              <a:pPr>
                <a:defRPr/>
              </a:pPr>
              <a:t>‹#›</a:t>
            </a:fld>
            <a:endParaRPr lang="en-US" dirty="0"/>
          </a:p>
        </p:txBody>
      </p:sp>
    </p:spTree>
    <p:extLst>
      <p:ext uri="{BB962C8B-B14F-4D97-AF65-F5344CB8AC3E}">
        <p14:creationId xmlns:p14="http://schemas.microsoft.com/office/powerpoint/2010/main" val="1350465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Rectangle 4"/>
          <p:cNvSpPr/>
          <p:nvPr userDrawn="1"/>
        </p:nvSpPr>
        <p:spPr>
          <a:xfrm flipV="1">
            <a:off x="-12637" y="6681484"/>
            <a:ext cx="12252960" cy="195470"/>
          </a:xfrm>
          <a:prstGeom prst="rect">
            <a:avLst/>
          </a:prstGeom>
          <a:solidFill>
            <a:srgbClr val="279E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25" name="TextBox 24"/>
          <p:cNvSpPr txBox="1"/>
          <p:nvPr userDrawn="1"/>
        </p:nvSpPr>
        <p:spPr>
          <a:xfrm>
            <a:off x="10737539" y="6654664"/>
            <a:ext cx="1193428" cy="215444"/>
          </a:xfrm>
          <a:prstGeom prst="rect">
            <a:avLst/>
          </a:prstGeom>
          <a:noFill/>
        </p:spPr>
        <p:txBody>
          <a:bodyPr wrap="square" rtlCol="0">
            <a:spAutoFit/>
          </a:bodyPr>
          <a:lstStyle/>
          <a:p>
            <a:pPr algn="r"/>
            <a:fld id="{866A5236-44AD-2042-BEB4-E68B6DAEE093}" type="slidenum">
              <a:rPr lang="en-US" sz="800" smtClean="0">
                <a:solidFill>
                  <a:schemeClr val="bg1"/>
                </a:solidFill>
              </a:rPr>
              <a:pPr algn="r"/>
              <a:t>‹#›</a:t>
            </a:fld>
            <a:endParaRPr lang="en-US" sz="800" dirty="0">
              <a:solidFill>
                <a:schemeClr val="bg1"/>
              </a:solidFill>
            </a:endParaRPr>
          </a:p>
        </p:txBody>
      </p:sp>
      <p:pic>
        <p:nvPicPr>
          <p:cNvPr id="13" name="Picture 12" descr="FHI360_Logo_Horiz_tag_4c.png"/>
          <p:cNvPicPr>
            <a:picLocks noChangeAspect="1"/>
          </p:cNvPicPr>
          <p:nvPr userDrawn="1"/>
        </p:nvPicPr>
        <p:blipFill>
          <a:blip r:embed="rId2"/>
          <a:stretch>
            <a:fillRect/>
          </a:stretch>
        </p:blipFill>
        <p:spPr>
          <a:xfrm>
            <a:off x="10737540" y="6279186"/>
            <a:ext cx="1090437" cy="362068"/>
          </a:xfrm>
          <a:prstGeom prst="rect">
            <a:avLst/>
          </a:prstGeom>
        </p:spPr>
      </p:pic>
      <p:sp>
        <p:nvSpPr>
          <p:cNvPr id="2" name="Title 1"/>
          <p:cNvSpPr>
            <a:spLocks noGrp="1"/>
          </p:cNvSpPr>
          <p:nvPr>
            <p:ph type="title"/>
          </p:nvPr>
        </p:nvSpPr>
        <p:spPr>
          <a:xfrm>
            <a:off x="609600" y="445197"/>
            <a:ext cx="10972800" cy="972441"/>
          </a:xfrm>
          <a:prstGeom prst="rect">
            <a:avLst/>
          </a:prstGeom>
        </p:spPr>
        <p:txBody>
          <a:bodyPr vert="horz"/>
          <a:lstStyle>
            <a:lvl1pPr>
              <a:defRPr>
                <a:solidFill>
                  <a:srgbClr val="595959"/>
                </a:solidFill>
              </a:defRPr>
            </a:lvl1pPr>
          </a:lstStyle>
          <a:p>
            <a:r>
              <a:rPr lang="en-US" dirty="0"/>
              <a:t>Click to edit Master title style</a:t>
            </a:r>
          </a:p>
        </p:txBody>
      </p:sp>
      <p:sp>
        <p:nvSpPr>
          <p:cNvPr id="4" name="Text Placeholder 3"/>
          <p:cNvSpPr>
            <a:spLocks noGrp="1"/>
          </p:cNvSpPr>
          <p:nvPr>
            <p:ph type="body" sz="quarter" idx="10"/>
          </p:nvPr>
        </p:nvSpPr>
        <p:spPr>
          <a:xfrm>
            <a:off x="609600" y="1584325"/>
            <a:ext cx="10972800" cy="4360366"/>
          </a:xfrm>
          <a:prstGeom prst="rect">
            <a:avLst/>
          </a:prstGeom>
        </p:spPr>
        <p:txBody>
          <a:bodyPr vert="horz"/>
          <a:lstStyle>
            <a:lvl1pPr>
              <a:buClr>
                <a:schemeClr val="accent6"/>
              </a:buClr>
              <a:buSzPct val="100000"/>
              <a:buFont typeface="Arial"/>
              <a:buChar char="•"/>
              <a:defRPr sz="2800" b="0" spc="0">
                <a:solidFill>
                  <a:srgbClr val="535352"/>
                </a:solidFill>
                <a:latin typeface="Calibri"/>
                <a:cs typeface="Calibri"/>
              </a:defRPr>
            </a:lvl1pPr>
            <a:lvl2pPr>
              <a:defRPr>
                <a:solidFill>
                  <a:srgbClr val="535352"/>
                </a:solidFill>
                <a:latin typeface="Calibri"/>
                <a:cs typeface="Calibri"/>
              </a:defRPr>
            </a:lvl2pPr>
            <a:lvl3pPr marL="1143000" indent="-228600">
              <a:buSzPct val="83000"/>
              <a:buFont typeface="Courier New"/>
              <a:buChar char="o"/>
              <a:defRPr>
                <a:solidFill>
                  <a:srgbClr val="535352"/>
                </a:solidFill>
                <a:latin typeface="Calibri"/>
                <a:cs typeface="Calibri"/>
              </a:defRPr>
            </a:lvl3pPr>
            <a:lvl4pPr>
              <a:defRPr>
                <a:solidFill>
                  <a:srgbClr val="535352"/>
                </a:solidFill>
                <a:latin typeface="Calibri"/>
                <a:cs typeface="Calibri"/>
              </a:defRPr>
            </a:lvl4pPr>
            <a:lvl5pPr>
              <a:defRPr>
                <a:solidFill>
                  <a:srgbClr val="535352"/>
                </a:solidFill>
                <a:latin typeface="Calibri"/>
                <a:cs typeface="Calibri"/>
              </a:defRPr>
            </a:lvl5pPr>
          </a:lstStyle>
          <a:p>
            <a:pPr lvl="0"/>
            <a:r>
              <a:rPr lang="en-US" dirty="0"/>
              <a:t>Click to edit Master text styles</a:t>
            </a:r>
          </a:p>
          <a:p>
            <a:pPr lvl="1"/>
            <a:r>
              <a:rPr lang="en-US" dirty="0"/>
              <a:t>Second level</a:t>
            </a:r>
          </a:p>
          <a:p>
            <a:pPr lvl="2"/>
            <a:r>
              <a:rPr lang="en-US" dirty="0"/>
              <a:t>Third level</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7368" y="6308261"/>
            <a:ext cx="1680496" cy="305697"/>
          </a:xfrm>
          <a:prstGeom prst="rect">
            <a:avLst/>
          </a:prstGeom>
        </p:spPr>
      </p:pic>
      <p:pic>
        <p:nvPicPr>
          <p:cNvPr id="8" name="Picture 7"/>
          <p:cNvPicPr>
            <a:picLocks noChangeAspect="1"/>
          </p:cNvPicPr>
          <p:nvPr userDrawn="1"/>
        </p:nvPicPr>
        <p:blipFill rotWithShape="1">
          <a:blip r:embed="rId4">
            <a:extLst>
              <a:ext uri="{28A0092B-C50C-407E-A947-70E740481C1C}">
                <a14:useLocalDpi xmlns:a14="http://schemas.microsoft.com/office/drawing/2010/main" val="0"/>
              </a:ext>
            </a:extLst>
          </a:blip>
          <a:srcRect t="14266" b="11434"/>
          <a:stretch/>
        </p:blipFill>
        <p:spPr>
          <a:xfrm>
            <a:off x="1797867" y="6143306"/>
            <a:ext cx="1737183" cy="524773"/>
          </a:xfrm>
          <a:prstGeom prst="rect">
            <a:avLst/>
          </a:prstGeom>
        </p:spPr>
      </p:pic>
    </p:spTree>
    <p:extLst>
      <p:ext uri="{BB962C8B-B14F-4D97-AF65-F5344CB8AC3E}">
        <p14:creationId xmlns:p14="http://schemas.microsoft.com/office/powerpoint/2010/main" val="3447171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Slide Number Placeholder 5"/>
          <p:cNvSpPr>
            <a:spLocks noGrp="1"/>
          </p:cNvSpPr>
          <p:nvPr>
            <p:ph type="sldNum" sz="quarter" idx="10"/>
          </p:nvPr>
        </p:nvSpPr>
        <p:spPr/>
        <p:txBody>
          <a:bodyPr/>
          <a:lstStyle>
            <a:lvl1pPr>
              <a:defRPr/>
            </a:lvl1pPr>
          </a:lstStyle>
          <a:p>
            <a:pPr>
              <a:defRPr/>
            </a:pPr>
            <a:fld id="{CE075E95-49EB-4CC4-9AE0-343259FA3EBB}" type="slidenum">
              <a:rPr lang="en-US"/>
              <a:pPr>
                <a:defRPr/>
              </a:pPr>
              <a:t>‹#›</a:t>
            </a:fld>
            <a:endParaRPr lang="en-US" dirty="0"/>
          </a:p>
        </p:txBody>
      </p:sp>
    </p:spTree>
    <p:extLst>
      <p:ext uri="{BB962C8B-B14F-4D97-AF65-F5344CB8AC3E}">
        <p14:creationId xmlns:p14="http://schemas.microsoft.com/office/powerpoint/2010/main" val="4074681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CAA9ABFF-A5D2-4C3E-B030-E775553E48DE}" type="slidenum">
              <a:rPr lang="en-US"/>
              <a:pPr>
                <a:defRPr/>
              </a:pPr>
              <a:t>‹#›</a:t>
            </a:fld>
            <a:endParaRPr lang="en-US" dirty="0"/>
          </a:p>
        </p:txBody>
      </p:sp>
    </p:spTree>
    <p:extLst>
      <p:ext uri="{BB962C8B-B14F-4D97-AF65-F5344CB8AC3E}">
        <p14:creationId xmlns:p14="http://schemas.microsoft.com/office/powerpoint/2010/main" val="282818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C54DC4DE-5C0F-40C0-A4AA-E790607B1766}" type="slidenum">
              <a:rPr lang="en-US"/>
              <a:pPr>
                <a:defRPr/>
              </a:pPr>
              <a:t>‹#›</a:t>
            </a:fld>
            <a:endParaRPr lang="en-US" dirty="0"/>
          </a:p>
        </p:txBody>
      </p:sp>
    </p:spTree>
    <p:extLst>
      <p:ext uri="{BB962C8B-B14F-4D97-AF65-F5344CB8AC3E}">
        <p14:creationId xmlns:p14="http://schemas.microsoft.com/office/powerpoint/2010/main" val="650778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pPr>
              <a:defRPr/>
            </a:pPr>
            <a:fld id="{85326346-361E-4C3D-847E-66906513C9BF}" type="slidenum">
              <a:rPr lang="en-US"/>
              <a:pPr>
                <a:defRPr/>
              </a:pPr>
              <a:t>‹#›</a:t>
            </a:fld>
            <a:endParaRPr lang="en-US" dirty="0"/>
          </a:p>
        </p:txBody>
      </p:sp>
    </p:spTree>
    <p:extLst>
      <p:ext uri="{BB962C8B-B14F-4D97-AF65-F5344CB8AC3E}">
        <p14:creationId xmlns:p14="http://schemas.microsoft.com/office/powerpoint/2010/main" val="2999015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p:txBody>
          <a:bodyPr/>
          <a:lstStyle>
            <a:lvl1pPr>
              <a:defRPr/>
            </a:lvl1pPr>
          </a:lstStyle>
          <a:p>
            <a:pPr>
              <a:defRPr/>
            </a:pPr>
            <a:fld id="{155C3419-2252-4969-8ECA-BB00806C1F40}" type="slidenum">
              <a:rPr lang="en-US"/>
              <a:pPr>
                <a:defRPr/>
              </a:pPr>
              <a:t>‹#›</a:t>
            </a:fld>
            <a:endParaRPr lang="en-US" dirty="0"/>
          </a:p>
        </p:txBody>
      </p:sp>
    </p:spTree>
    <p:extLst>
      <p:ext uri="{BB962C8B-B14F-4D97-AF65-F5344CB8AC3E}">
        <p14:creationId xmlns:p14="http://schemas.microsoft.com/office/powerpoint/2010/main" val="3760615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5D91B209-C8DF-460A-A6A6-62CA5C624026}" type="slidenum">
              <a:rPr lang="en-US"/>
              <a:pPr>
                <a:defRPr/>
              </a:pPr>
              <a:t>‹#›</a:t>
            </a:fld>
            <a:endParaRPr lang="en-US" dirty="0"/>
          </a:p>
        </p:txBody>
      </p:sp>
    </p:spTree>
    <p:extLst>
      <p:ext uri="{BB962C8B-B14F-4D97-AF65-F5344CB8AC3E}">
        <p14:creationId xmlns:p14="http://schemas.microsoft.com/office/powerpoint/2010/main" val="2771134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8F1464AE-2A8B-4CEF-B7CB-056E17D793A6}" type="slidenum">
              <a:rPr lang="en-US"/>
              <a:pPr>
                <a:defRPr/>
              </a:pPr>
              <a:t>‹#›</a:t>
            </a:fld>
            <a:endParaRPr lang="en-US" dirty="0"/>
          </a:p>
        </p:txBody>
      </p:sp>
    </p:spTree>
    <p:extLst>
      <p:ext uri="{BB962C8B-B14F-4D97-AF65-F5344CB8AC3E}">
        <p14:creationId xmlns:p14="http://schemas.microsoft.com/office/powerpoint/2010/main" val="14645629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4.png"/><Relationship Id="rId5" Type="http://schemas.openxmlformats.org/officeDocument/2006/relationships/slideLayout" Target="../slideLayouts/slideLayout7.xml"/><Relationship Id="rId10"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6" r:id="rId1"/>
    <p:sldLayoutId id="2147483657" r:id="rId2"/>
  </p:sldLayoutIdLst>
  <p:txStyles>
    <p:titleStyle>
      <a:lvl1pPr algn="l" defTabSz="457200" rtl="0" eaLnBrk="1" latinLnBrk="0" hangingPunct="1">
        <a:lnSpc>
          <a:spcPts val="4480"/>
        </a:lnSpc>
        <a:spcBef>
          <a:spcPct val="0"/>
        </a:spcBef>
        <a:spcAft>
          <a:spcPts val="0"/>
        </a:spcAft>
        <a:buNone/>
        <a:defRPr sz="4400" kern="1200" baseline="0">
          <a:solidFill>
            <a:schemeClr val="bg1"/>
          </a:solidFill>
          <a:latin typeface="+mj-lt"/>
          <a:ea typeface="+mj-ea"/>
          <a:cs typeface="+mj-cs"/>
        </a:defRPr>
      </a:lvl1pPr>
    </p:titleStyle>
    <p:bodyStyle>
      <a:lvl1pPr marL="342900" indent="-342900" algn="l" defTabSz="457200" rtl="0" eaLnBrk="1" latinLnBrk="0" hangingPunct="1">
        <a:spcBef>
          <a:spcPct val="20000"/>
        </a:spcBef>
        <a:buFontTx/>
        <a:buNone/>
        <a:defRPr sz="2100" b="1" i="0" kern="1200" spc="150">
          <a:solidFill>
            <a:schemeClr val="bg1"/>
          </a:solidFill>
          <a:latin typeface="Calibri"/>
          <a:ea typeface="+mn-ea"/>
          <a:cs typeface="Calibri"/>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FHI360 Slide Second Page_orange.png"/>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0" y="992188"/>
            <a:ext cx="12192000" cy="591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609600" y="0"/>
            <a:ext cx="7571317"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Text Placeholder 2"/>
          <p:cNvSpPr>
            <a:spLocks noGrp="1"/>
          </p:cNvSpPr>
          <p:nvPr>
            <p:ph type="body" idx="1"/>
          </p:nvPr>
        </p:nvSpPr>
        <p:spPr bwMode="auto">
          <a:xfrm>
            <a:off x="609600" y="1101725"/>
            <a:ext cx="10972800" cy="502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11582400" y="6356355"/>
            <a:ext cx="609600" cy="365125"/>
          </a:xfrm>
          <a:prstGeom prst="rect">
            <a:avLst/>
          </a:prstGeom>
        </p:spPr>
        <p:txBody>
          <a:bodyPr vert="horz" lIns="91440" tIns="45720" rIns="91440" bIns="45720" rtlCol="0" anchor="ctr"/>
          <a:lstStyle>
            <a:lvl1pPr algn="ctr" fontAlgn="auto">
              <a:spcBef>
                <a:spcPts val="0"/>
              </a:spcBef>
              <a:spcAft>
                <a:spcPts val="0"/>
              </a:spcAft>
              <a:defRPr sz="1050">
                <a:solidFill>
                  <a:srgbClr val="FFFFFF"/>
                </a:solidFill>
                <a:latin typeface="+mn-lt"/>
              </a:defRPr>
            </a:lvl1pPr>
          </a:lstStyle>
          <a:p>
            <a:pPr>
              <a:defRPr/>
            </a:pPr>
            <a:fld id="{FA2BE095-0AC1-4225-B7F2-6B2B8D07115A}" type="slidenum">
              <a:rPr lang="en-US"/>
              <a:pPr>
                <a:defRPr/>
              </a:pPr>
              <a:t>‹#›</a:t>
            </a:fld>
            <a:endParaRPr lang="en-US" dirty="0"/>
          </a:p>
        </p:txBody>
      </p:sp>
    </p:spTree>
    <p:extLst>
      <p:ext uri="{BB962C8B-B14F-4D97-AF65-F5344CB8AC3E}">
        <p14:creationId xmlns:p14="http://schemas.microsoft.com/office/powerpoint/2010/main" val="1712257516"/>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Lst>
  <p:txStyles>
    <p:titleStyle>
      <a:lvl1pPr algn="l" defTabSz="457200" rtl="0" eaLnBrk="0" fontAlgn="base" hangingPunct="0">
        <a:spcBef>
          <a:spcPct val="0"/>
        </a:spcBef>
        <a:spcAft>
          <a:spcPct val="0"/>
        </a:spcAft>
        <a:defRPr sz="2800" b="1" kern="1200">
          <a:solidFill>
            <a:srgbClr val="5C6F7A"/>
          </a:solidFill>
          <a:latin typeface="+mj-lt"/>
          <a:ea typeface="+mj-ea"/>
          <a:cs typeface="+mj-cs"/>
        </a:defRPr>
      </a:lvl1pPr>
      <a:lvl2pPr algn="l" defTabSz="457200" rtl="0" eaLnBrk="0" fontAlgn="base" hangingPunct="0">
        <a:spcBef>
          <a:spcPct val="0"/>
        </a:spcBef>
        <a:spcAft>
          <a:spcPct val="0"/>
        </a:spcAft>
        <a:defRPr sz="2800" b="1">
          <a:solidFill>
            <a:srgbClr val="5C6F7A"/>
          </a:solidFill>
          <a:latin typeface="Calibri" pitchFamily="34" charset="0"/>
        </a:defRPr>
      </a:lvl2pPr>
      <a:lvl3pPr algn="l" defTabSz="457200" rtl="0" eaLnBrk="0" fontAlgn="base" hangingPunct="0">
        <a:spcBef>
          <a:spcPct val="0"/>
        </a:spcBef>
        <a:spcAft>
          <a:spcPct val="0"/>
        </a:spcAft>
        <a:defRPr sz="2800" b="1">
          <a:solidFill>
            <a:srgbClr val="5C6F7A"/>
          </a:solidFill>
          <a:latin typeface="Calibri" pitchFamily="34" charset="0"/>
        </a:defRPr>
      </a:lvl3pPr>
      <a:lvl4pPr algn="l" defTabSz="457200" rtl="0" eaLnBrk="0" fontAlgn="base" hangingPunct="0">
        <a:spcBef>
          <a:spcPct val="0"/>
        </a:spcBef>
        <a:spcAft>
          <a:spcPct val="0"/>
        </a:spcAft>
        <a:defRPr sz="2800" b="1">
          <a:solidFill>
            <a:srgbClr val="5C6F7A"/>
          </a:solidFill>
          <a:latin typeface="Calibri" pitchFamily="34" charset="0"/>
        </a:defRPr>
      </a:lvl4pPr>
      <a:lvl5pPr algn="l" defTabSz="457200" rtl="0" eaLnBrk="0" fontAlgn="base" hangingPunct="0">
        <a:spcBef>
          <a:spcPct val="0"/>
        </a:spcBef>
        <a:spcAft>
          <a:spcPct val="0"/>
        </a:spcAft>
        <a:defRPr sz="2800" b="1">
          <a:solidFill>
            <a:srgbClr val="5C6F7A"/>
          </a:solidFill>
          <a:latin typeface="Calibri" pitchFamily="34" charset="0"/>
        </a:defRPr>
      </a:lvl5pPr>
      <a:lvl6pPr marL="457200" algn="l" defTabSz="457200" rtl="0" fontAlgn="base">
        <a:spcBef>
          <a:spcPct val="0"/>
        </a:spcBef>
        <a:spcAft>
          <a:spcPct val="0"/>
        </a:spcAft>
        <a:defRPr sz="2800" b="1">
          <a:solidFill>
            <a:srgbClr val="5C6F7A"/>
          </a:solidFill>
          <a:latin typeface="Calibri" pitchFamily="34" charset="0"/>
        </a:defRPr>
      </a:lvl6pPr>
      <a:lvl7pPr marL="914400" algn="l" defTabSz="457200" rtl="0" fontAlgn="base">
        <a:spcBef>
          <a:spcPct val="0"/>
        </a:spcBef>
        <a:spcAft>
          <a:spcPct val="0"/>
        </a:spcAft>
        <a:defRPr sz="2800" b="1">
          <a:solidFill>
            <a:srgbClr val="5C6F7A"/>
          </a:solidFill>
          <a:latin typeface="Calibri" pitchFamily="34" charset="0"/>
        </a:defRPr>
      </a:lvl7pPr>
      <a:lvl8pPr marL="1371600" algn="l" defTabSz="457200" rtl="0" fontAlgn="base">
        <a:spcBef>
          <a:spcPct val="0"/>
        </a:spcBef>
        <a:spcAft>
          <a:spcPct val="0"/>
        </a:spcAft>
        <a:defRPr sz="2800" b="1">
          <a:solidFill>
            <a:srgbClr val="5C6F7A"/>
          </a:solidFill>
          <a:latin typeface="Calibri" pitchFamily="34" charset="0"/>
        </a:defRPr>
      </a:lvl8pPr>
      <a:lvl9pPr marL="1828800" algn="l" defTabSz="457200" rtl="0" fontAlgn="base">
        <a:spcBef>
          <a:spcPct val="0"/>
        </a:spcBef>
        <a:spcAft>
          <a:spcPct val="0"/>
        </a:spcAft>
        <a:defRPr sz="2800" b="1">
          <a:solidFill>
            <a:srgbClr val="5C6F7A"/>
          </a:solidFill>
          <a:latin typeface="Calibri" pitchFamily="34" charset="0"/>
        </a:defRPr>
      </a:lvl9pPr>
    </p:titleStyle>
    <p:bodyStyle>
      <a:lvl1pPr marL="342900" indent="-342900" algn="l" defTabSz="457200" rtl="0" eaLnBrk="0" fontAlgn="base" hangingPunct="0">
        <a:spcBef>
          <a:spcPct val="20000"/>
        </a:spcBef>
        <a:spcAft>
          <a:spcPct val="0"/>
        </a:spcAft>
        <a:buClr>
          <a:srgbClr val="AFBD21"/>
        </a:buClr>
        <a:buFont typeface="Arial" charset="0"/>
        <a:buChar char="•"/>
        <a:defRPr sz="28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Clr>
          <a:srgbClr val="AFBD21"/>
        </a:buClr>
        <a:buFont typeface="Arial" charset="0"/>
        <a:buChar char="–"/>
        <a:defRPr sz="26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Clr>
          <a:srgbClr val="AFBD21"/>
        </a:buClr>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Clr>
          <a:srgbClr val="AFBD21"/>
        </a:buClr>
        <a:buFont typeface="Arial" charset="0"/>
        <a:buChar char="–"/>
        <a:defRPr sz="22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Clr>
          <a:srgbClr val="AFBD21"/>
        </a:buClr>
        <a:buFont typeface="Arial" charset="0"/>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200" y="4560029"/>
            <a:ext cx="5329824" cy="1200329"/>
          </a:xfrm>
          <a:prstGeom prst="rect">
            <a:avLst/>
          </a:prstGeom>
        </p:spPr>
        <p:txBody>
          <a:bodyPr wrap="square">
            <a:spAutoFit/>
          </a:bodyPr>
          <a:lstStyle/>
          <a:p>
            <a:r>
              <a:rPr lang="en-US" i="1" spc="100" dirty="0">
                <a:solidFill>
                  <a:schemeClr val="bg1"/>
                </a:solidFill>
                <a:latin typeface="Calibri"/>
                <a:cs typeface="Calibri"/>
              </a:rPr>
              <a:t>FHI 360 Education Policy and Data Center</a:t>
            </a:r>
          </a:p>
          <a:p>
            <a:r>
              <a:rPr lang="en-US" i="1" dirty="0">
                <a:solidFill>
                  <a:schemeClr val="bg1"/>
                </a:solidFill>
                <a:latin typeface="Calibri"/>
                <a:cs typeface="Calibri"/>
              </a:rPr>
              <a:t>UNCEF</a:t>
            </a:r>
          </a:p>
          <a:p>
            <a:r>
              <a:rPr lang="en-US" i="1" dirty="0">
                <a:solidFill>
                  <a:schemeClr val="bg1"/>
                </a:solidFill>
                <a:latin typeface="Calibri"/>
                <a:cs typeface="Calibri"/>
              </a:rPr>
              <a:t>New York, NY</a:t>
            </a:r>
          </a:p>
          <a:p>
            <a:r>
              <a:rPr lang="en-US" i="1" dirty="0">
                <a:solidFill>
                  <a:schemeClr val="bg1"/>
                </a:solidFill>
                <a:latin typeface="Calibri"/>
                <a:cs typeface="Calibri"/>
              </a:rPr>
              <a:t>May 10, 2016</a:t>
            </a:r>
          </a:p>
        </p:txBody>
      </p:sp>
      <p:sp>
        <p:nvSpPr>
          <p:cNvPr id="3" name="TextBox 2"/>
          <p:cNvSpPr txBox="1"/>
          <p:nvPr/>
        </p:nvSpPr>
        <p:spPr>
          <a:xfrm>
            <a:off x="1981200" y="1334034"/>
            <a:ext cx="8229600" cy="1792991"/>
          </a:xfrm>
          <a:prstGeom prst="rect">
            <a:avLst/>
          </a:prstGeom>
          <a:noFill/>
        </p:spPr>
        <p:txBody>
          <a:bodyPr wrap="square" rtlCol="0">
            <a:spAutoFit/>
          </a:bodyPr>
          <a:lstStyle/>
          <a:p>
            <a:pPr>
              <a:lnSpc>
                <a:spcPts val="4380"/>
              </a:lnSpc>
            </a:pPr>
            <a:r>
              <a:rPr lang="en-US" sz="4400" dirty="0">
                <a:solidFill>
                  <a:schemeClr val="bg1"/>
                </a:solidFill>
                <a:cs typeface="Calibri"/>
              </a:rPr>
              <a:t>The Effects of Armed Conflict on Educational Attainment and Inequality</a:t>
            </a:r>
            <a:endParaRPr lang="en-US" sz="4400" dirty="0">
              <a:solidFill>
                <a:schemeClr val="bg1"/>
              </a:solidFill>
              <a:latin typeface="Calibri"/>
              <a:cs typeface="Calibri"/>
            </a:endParaRPr>
          </a:p>
        </p:txBody>
      </p:sp>
      <p:sp>
        <p:nvSpPr>
          <p:cNvPr id="4" name="TextBox 3"/>
          <p:cNvSpPr txBox="1"/>
          <p:nvPr/>
        </p:nvSpPr>
        <p:spPr>
          <a:xfrm>
            <a:off x="1981205" y="3221641"/>
            <a:ext cx="7893009" cy="1061829"/>
          </a:xfrm>
          <a:prstGeom prst="rect">
            <a:avLst/>
          </a:prstGeom>
          <a:noFill/>
        </p:spPr>
        <p:txBody>
          <a:bodyPr wrap="square" rtlCol="0">
            <a:spAutoFit/>
          </a:bodyPr>
          <a:lstStyle/>
          <a:p>
            <a:pPr lvl="0"/>
            <a:r>
              <a:rPr lang="en-US" sz="2100" b="1" spc="150" dirty="0">
                <a:solidFill>
                  <a:schemeClr val="bg1"/>
                </a:solidFill>
                <a:latin typeface="Calibri"/>
                <a:cs typeface="Calibri"/>
              </a:rPr>
              <a:t>Carina Omoeva</a:t>
            </a:r>
          </a:p>
          <a:p>
            <a:pPr lvl="0"/>
            <a:r>
              <a:rPr lang="en-US" sz="2100" b="1" spc="150" dirty="0">
                <a:solidFill>
                  <a:schemeClr val="bg1"/>
                </a:solidFill>
                <a:latin typeface="Calibri"/>
                <a:cs typeface="Calibri"/>
              </a:rPr>
              <a:t>Wael Moussa</a:t>
            </a:r>
          </a:p>
          <a:p>
            <a:pPr lvl="0"/>
            <a:r>
              <a:rPr lang="en-US" sz="2100" b="1" spc="150" dirty="0">
                <a:solidFill>
                  <a:schemeClr val="bg1"/>
                </a:solidFill>
                <a:latin typeface="Calibri"/>
                <a:cs typeface="Calibri"/>
              </a:rPr>
              <a:t>Rachel Hatch  </a:t>
            </a:r>
          </a:p>
        </p:txBody>
      </p:sp>
      <p:cxnSp>
        <p:nvCxnSpPr>
          <p:cNvPr id="6" name="Straight Connector 5"/>
          <p:cNvCxnSpPr/>
          <p:nvPr/>
        </p:nvCxnSpPr>
        <p:spPr>
          <a:xfrm>
            <a:off x="2085459" y="3091355"/>
            <a:ext cx="749300" cy="1588"/>
          </a:xfrm>
          <a:prstGeom prst="line">
            <a:avLst/>
          </a:prstGeom>
          <a:ln w="76200" cap="flat" cmpd="sng" algn="ctr">
            <a:solidFill>
              <a:srgbClr val="00486D"/>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Findings</a:t>
            </a:r>
          </a:p>
        </p:txBody>
      </p:sp>
      <p:sp>
        <p:nvSpPr>
          <p:cNvPr id="3" name="Text Placeholder 2"/>
          <p:cNvSpPr>
            <a:spLocks noGrp="1"/>
          </p:cNvSpPr>
          <p:nvPr>
            <p:ph type="body" sz="quarter" idx="10"/>
          </p:nvPr>
        </p:nvSpPr>
        <p:spPr>
          <a:xfrm>
            <a:off x="609600" y="1417638"/>
            <a:ext cx="10972800" cy="4527053"/>
          </a:xfrm>
        </p:spPr>
        <p:txBody>
          <a:bodyPr/>
          <a:lstStyle/>
          <a:p>
            <a:r>
              <a:rPr lang="en-US" sz="3200" dirty="0"/>
              <a:t>Ethnic conflict exacerbates inequality</a:t>
            </a:r>
          </a:p>
          <a:p>
            <a:pPr lvl="1"/>
            <a:r>
              <a:rPr lang="en-US" sz="3200" dirty="0"/>
              <a:t>Particularly true for wealth inequality, gender parity </a:t>
            </a:r>
          </a:p>
          <a:p>
            <a:r>
              <a:rPr lang="en-US" sz="3200" dirty="0"/>
              <a:t>“Minor” conflicts have more prominent effects on inequality</a:t>
            </a:r>
          </a:p>
          <a:p>
            <a:r>
              <a:rPr lang="en-US" sz="3200" dirty="0"/>
              <a:t>Inequality worsens in protracted conflict</a:t>
            </a:r>
          </a:p>
          <a:p>
            <a:r>
              <a:rPr lang="en-US" sz="3200" dirty="0"/>
              <a:t>Effects of conflict are more detrimental for high fragility countries</a:t>
            </a:r>
          </a:p>
          <a:p>
            <a:r>
              <a:rPr lang="en-US" sz="3200" dirty="0"/>
              <a:t>Post-conflict, inequality does not return to pre-conflict levels</a:t>
            </a:r>
          </a:p>
          <a:p>
            <a:endParaRPr lang="en-US" sz="3200" dirty="0"/>
          </a:p>
        </p:txBody>
      </p:sp>
    </p:spTree>
    <p:extLst>
      <p:ext uri="{BB962C8B-B14F-4D97-AF65-F5344CB8AC3E}">
        <p14:creationId xmlns:p14="http://schemas.microsoft.com/office/powerpoint/2010/main" val="2098978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450977"/>
            <a:ext cx="10972800" cy="972441"/>
          </a:xfrm>
        </p:spPr>
        <p:txBody>
          <a:bodyPr/>
          <a:lstStyle/>
          <a:p>
            <a:pPr algn="ctr"/>
            <a:r>
              <a:rPr lang="en-US" dirty="0"/>
              <a:t>Our Measures</a:t>
            </a:r>
          </a:p>
        </p:txBody>
      </p:sp>
    </p:spTree>
    <p:extLst>
      <p:ext uri="{BB962C8B-B14F-4D97-AF65-F5344CB8AC3E}">
        <p14:creationId xmlns:p14="http://schemas.microsoft.com/office/powerpoint/2010/main" val="2618159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45197"/>
            <a:ext cx="6248400" cy="972441"/>
          </a:xfrm>
        </p:spPr>
        <p:txBody>
          <a:bodyPr/>
          <a:lstStyle/>
          <a:p>
            <a:r>
              <a:rPr lang="en-US" sz="4000" dirty="0"/>
              <a:t>Defining Education Inequality</a:t>
            </a:r>
          </a:p>
        </p:txBody>
      </p:sp>
      <p:sp>
        <p:nvSpPr>
          <p:cNvPr id="3" name="Text Placeholder 2"/>
          <p:cNvSpPr>
            <a:spLocks noGrp="1"/>
          </p:cNvSpPr>
          <p:nvPr>
            <p:ph type="body" sz="quarter" idx="10"/>
          </p:nvPr>
        </p:nvSpPr>
        <p:spPr>
          <a:xfrm>
            <a:off x="609600" y="1323852"/>
            <a:ext cx="6248400" cy="4527054"/>
          </a:xfrm>
        </p:spPr>
        <p:txBody>
          <a:bodyPr/>
          <a:lstStyle/>
          <a:p>
            <a:r>
              <a:rPr lang="en-US" dirty="0"/>
              <a:t>Disparity in years of schooling completed, across groups or individuals</a:t>
            </a:r>
          </a:p>
          <a:p>
            <a:pPr lvl="1"/>
            <a:r>
              <a:rPr lang="en-US" i="1" dirty="0">
                <a:solidFill>
                  <a:srgbClr val="FF0000"/>
                </a:solidFill>
              </a:rPr>
              <a:t>Vertical</a:t>
            </a:r>
            <a:r>
              <a:rPr lang="en-US" dirty="0"/>
              <a:t>: across individuals</a:t>
            </a:r>
          </a:p>
          <a:p>
            <a:pPr lvl="1"/>
            <a:r>
              <a:rPr lang="en-US" i="1" dirty="0">
                <a:solidFill>
                  <a:srgbClr val="FF0000"/>
                </a:solidFill>
              </a:rPr>
              <a:t>Horizontal</a:t>
            </a:r>
            <a:r>
              <a:rPr lang="en-US" dirty="0"/>
              <a:t>: between-groups; ethnic/religious, gender, wealth</a:t>
            </a:r>
          </a:p>
          <a:p>
            <a:endParaRPr lang="en-US" dirty="0"/>
          </a:p>
          <a:p>
            <a:r>
              <a:rPr lang="en-US" dirty="0"/>
              <a:t>Measured using the Gini coefficient (can be Theil, simple difference in means, standard deviation)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1"/>
            <a:ext cx="4991143" cy="6655689"/>
          </a:xfrm>
          <a:prstGeom prst="rect">
            <a:avLst/>
          </a:prstGeom>
        </p:spPr>
      </p:pic>
    </p:spTree>
    <p:extLst>
      <p:ext uri="{BB962C8B-B14F-4D97-AF65-F5344CB8AC3E}">
        <p14:creationId xmlns:p14="http://schemas.microsoft.com/office/powerpoint/2010/main" val="3313062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3972"/>
            <a:ext cx="10972800" cy="972441"/>
          </a:xfrm>
        </p:spPr>
        <p:txBody>
          <a:bodyPr/>
          <a:lstStyle/>
          <a:p>
            <a:r>
              <a:rPr lang="en-US" sz="4000" dirty="0"/>
              <a:t>Trends in Education and Education Inequality</a:t>
            </a:r>
          </a:p>
        </p:txBody>
      </p:sp>
      <p:pic>
        <p:nvPicPr>
          <p:cNvPr id="4" name="Picture 3"/>
          <p:cNvPicPr>
            <a:picLocks noChangeAspect="1"/>
          </p:cNvPicPr>
          <p:nvPr/>
        </p:nvPicPr>
        <p:blipFill>
          <a:blip r:embed="rId2"/>
          <a:stretch>
            <a:fillRect/>
          </a:stretch>
        </p:blipFill>
        <p:spPr>
          <a:xfrm>
            <a:off x="950136" y="914400"/>
            <a:ext cx="9797438" cy="5716805"/>
          </a:xfrm>
          <a:prstGeom prst="rect">
            <a:avLst/>
          </a:prstGeom>
        </p:spPr>
      </p:pic>
    </p:spTree>
    <p:extLst>
      <p:ext uri="{BB962C8B-B14F-4D97-AF65-F5344CB8AC3E}">
        <p14:creationId xmlns:p14="http://schemas.microsoft.com/office/powerpoint/2010/main" val="1499840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Armed Conflict</a:t>
            </a:r>
          </a:p>
        </p:txBody>
      </p:sp>
      <p:sp>
        <p:nvSpPr>
          <p:cNvPr id="3" name="Text Placeholder 2"/>
          <p:cNvSpPr>
            <a:spLocks noGrp="1"/>
          </p:cNvSpPr>
          <p:nvPr>
            <p:ph type="body" sz="quarter" idx="10"/>
          </p:nvPr>
        </p:nvSpPr>
        <p:spPr>
          <a:xfrm>
            <a:off x="1981200" y="1381710"/>
            <a:ext cx="8229600" cy="4360366"/>
          </a:xfrm>
        </p:spPr>
        <p:txBody>
          <a:bodyPr/>
          <a:lstStyle/>
          <a:p>
            <a:r>
              <a:rPr lang="en-US" sz="2600" dirty="0"/>
              <a:t>A contested incompatibility that concerns government and/or territory where </a:t>
            </a:r>
            <a:r>
              <a:rPr lang="en-US" sz="2600" b="1" dirty="0"/>
              <a:t>the use of armed force </a:t>
            </a:r>
            <a:r>
              <a:rPr lang="en-US" sz="2600" dirty="0"/>
              <a:t>between two parties, of which at least one is the government of a state, results in at least </a:t>
            </a:r>
            <a:r>
              <a:rPr lang="en-US" sz="2600" b="1" dirty="0"/>
              <a:t>25 battle-related deaths </a:t>
            </a:r>
            <a:r>
              <a:rPr lang="en-US" sz="2600" dirty="0"/>
              <a:t>in a calendar year (UCDP, 2015).</a:t>
            </a:r>
          </a:p>
          <a:p>
            <a:pPr lvl="1">
              <a:buFont typeface="Courier New" panose="02070309020205020404" pitchFamily="49" charset="0"/>
              <a:buChar char="o"/>
            </a:pPr>
            <a:r>
              <a:rPr lang="en-US" sz="2600" dirty="0"/>
              <a:t>Conflict </a:t>
            </a:r>
            <a:r>
              <a:rPr lang="en-US" sz="2600" b="1" i="1" dirty="0">
                <a:solidFill>
                  <a:srgbClr val="FF0000"/>
                </a:solidFill>
              </a:rPr>
              <a:t>incidence</a:t>
            </a:r>
            <a:r>
              <a:rPr lang="en-US" sz="2600" dirty="0"/>
              <a:t> vs </a:t>
            </a:r>
            <a:r>
              <a:rPr lang="en-US" sz="2600" b="1" i="1" dirty="0">
                <a:solidFill>
                  <a:srgbClr val="FF0000"/>
                </a:solidFill>
              </a:rPr>
              <a:t>onset</a:t>
            </a:r>
          </a:p>
          <a:p>
            <a:pPr lvl="1">
              <a:buFont typeface="Courier New" panose="02070309020205020404" pitchFamily="49" charset="0"/>
              <a:buChar char="o"/>
            </a:pPr>
            <a:r>
              <a:rPr lang="en-US" sz="2600" b="1" i="1" dirty="0">
                <a:solidFill>
                  <a:srgbClr val="FF0000"/>
                </a:solidFill>
              </a:rPr>
              <a:t>Intensity</a:t>
            </a:r>
            <a:r>
              <a:rPr lang="en-US" sz="2600" dirty="0"/>
              <a:t>: Low (25-1,000 deaths/ year) vs High</a:t>
            </a:r>
          </a:p>
          <a:p>
            <a:pPr lvl="1">
              <a:buFont typeface="Courier New" panose="02070309020205020404" pitchFamily="49" charset="0"/>
              <a:buChar char="o"/>
            </a:pPr>
            <a:r>
              <a:rPr lang="en-US" sz="2600" b="1" i="1" dirty="0">
                <a:solidFill>
                  <a:srgbClr val="FF0000"/>
                </a:solidFill>
              </a:rPr>
              <a:t>Duration</a:t>
            </a:r>
            <a:r>
              <a:rPr lang="en-US" sz="2600" dirty="0"/>
              <a:t>: Years in conflict post-onset</a:t>
            </a:r>
          </a:p>
          <a:p>
            <a:pPr lvl="1">
              <a:buFont typeface="Courier New" panose="02070309020205020404" pitchFamily="49" charset="0"/>
              <a:buChar char="o"/>
            </a:pPr>
            <a:r>
              <a:rPr lang="en-US" sz="2600" b="1" i="1" dirty="0">
                <a:solidFill>
                  <a:srgbClr val="FF0000"/>
                </a:solidFill>
              </a:rPr>
              <a:t>Type</a:t>
            </a:r>
            <a:r>
              <a:rPr lang="en-US" sz="2600" dirty="0"/>
              <a:t>: intrastate, interstate, non-state</a:t>
            </a:r>
          </a:p>
          <a:p>
            <a:pPr lvl="1">
              <a:buFont typeface="Courier New" panose="02070309020205020404" pitchFamily="49" charset="0"/>
              <a:buChar char="o"/>
            </a:pPr>
            <a:r>
              <a:rPr lang="en-US" sz="2600" b="1" i="1" dirty="0">
                <a:solidFill>
                  <a:srgbClr val="FF0000"/>
                </a:solidFill>
              </a:rPr>
              <a:t>Nature</a:t>
            </a:r>
            <a:r>
              <a:rPr lang="en-US" sz="2600" dirty="0"/>
              <a:t>: ethnic, “popular rebellion”, terrorism</a:t>
            </a:r>
          </a:p>
          <a:p>
            <a:pPr lvl="1"/>
            <a:endParaRPr lang="en-US" sz="2600" dirty="0"/>
          </a:p>
        </p:txBody>
      </p:sp>
    </p:spTree>
    <p:extLst>
      <p:ext uri="{BB962C8B-B14F-4D97-AF65-F5344CB8AC3E}">
        <p14:creationId xmlns:p14="http://schemas.microsoft.com/office/powerpoint/2010/main" val="735623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ym typeface="Wingdings" panose="05000000000000000000" pitchFamily="2" charset="2"/>
              </a:rPr>
              <a:t>Trends in Armed Conflict</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1090246"/>
            <a:ext cx="8686800" cy="5068748"/>
          </a:xfrm>
          <a:prstGeom prst="rect">
            <a:avLst/>
          </a:prstGeom>
        </p:spPr>
      </p:pic>
    </p:spTree>
    <p:extLst>
      <p:ext uri="{BB962C8B-B14F-4D97-AF65-F5344CB8AC3E}">
        <p14:creationId xmlns:p14="http://schemas.microsoft.com/office/powerpoint/2010/main" val="633769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ym typeface="Wingdings" panose="05000000000000000000" pitchFamily="2" charset="2"/>
              </a:rPr>
              <a:t>Duration of Armed Conflict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1055077"/>
            <a:ext cx="8686800" cy="5068748"/>
          </a:xfrm>
          <a:prstGeom prst="rect">
            <a:avLst/>
          </a:prstGeom>
        </p:spPr>
      </p:pic>
    </p:spTree>
    <p:extLst>
      <p:ext uri="{BB962C8B-B14F-4D97-AF65-F5344CB8AC3E}">
        <p14:creationId xmlns:p14="http://schemas.microsoft.com/office/powerpoint/2010/main" val="3945298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69034" y="2542017"/>
            <a:ext cx="3559512" cy="1227878"/>
          </a:xfrm>
        </p:spPr>
        <p:txBody>
          <a:bodyPr/>
          <a:lstStyle/>
          <a:p>
            <a:pPr algn="ctr"/>
            <a:r>
              <a:rPr lang="en-US" dirty="0"/>
              <a:t>Data &amp; Methodology</a:t>
            </a:r>
          </a:p>
        </p:txBody>
      </p:sp>
    </p:spTree>
    <p:extLst>
      <p:ext uri="{BB962C8B-B14F-4D97-AF65-F5344CB8AC3E}">
        <p14:creationId xmlns:p14="http://schemas.microsoft.com/office/powerpoint/2010/main" val="3525789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446" y="270053"/>
            <a:ext cx="10796953" cy="1899715"/>
          </a:xfrm>
        </p:spPr>
        <p:txBody>
          <a:bodyPr/>
          <a:lstStyle/>
          <a:p>
            <a:r>
              <a:rPr lang="en-US" sz="3600" dirty="0">
                <a:solidFill>
                  <a:schemeClr val="accent1"/>
                </a:solidFill>
              </a:rPr>
              <a:t>Education Inequality and Conflict Dataset</a:t>
            </a:r>
            <a:br>
              <a:rPr lang="en-US" sz="3600" dirty="0">
                <a:solidFill>
                  <a:schemeClr val="accent1"/>
                </a:solidFill>
              </a:rPr>
            </a:br>
            <a:r>
              <a:rPr lang="en-US" sz="2800" i="1" dirty="0">
                <a:solidFill>
                  <a:schemeClr val="accent1"/>
                </a:solidFill>
              </a:rPr>
              <a:t>(FHI 360 Education Policy and Data Center 2015)</a:t>
            </a:r>
            <a:endParaRPr lang="en-US" sz="3600" i="1" dirty="0">
              <a:solidFill>
                <a:schemeClr val="accent1"/>
              </a:solidFill>
            </a:endParaRPr>
          </a:p>
        </p:txBody>
      </p:sp>
      <p:sp>
        <p:nvSpPr>
          <p:cNvPr id="9" name="Text Placeholder 2"/>
          <p:cNvSpPr>
            <a:spLocks noGrp="1"/>
          </p:cNvSpPr>
          <p:nvPr>
            <p:ph type="body" sz="quarter" idx="10"/>
          </p:nvPr>
        </p:nvSpPr>
        <p:spPr>
          <a:xfrm>
            <a:off x="785446" y="1698747"/>
            <a:ext cx="10796954" cy="4360366"/>
          </a:xfrm>
        </p:spPr>
        <p:txBody>
          <a:bodyPr/>
          <a:lstStyle/>
          <a:p>
            <a:r>
              <a:rPr lang="en-US" dirty="0"/>
              <a:t>Global scope for education and conflict (100+ countries)</a:t>
            </a:r>
          </a:p>
          <a:p>
            <a:r>
              <a:rPr lang="en-US" dirty="0"/>
              <a:t>Conflict data on incidence and onset (UCDP, 2015)</a:t>
            </a:r>
          </a:p>
          <a:p>
            <a:r>
              <a:rPr lang="en-US" dirty="0"/>
              <a:t>1960-2010 data on years of schooling</a:t>
            </a:r>
          </a:p>
          <a:p>
            <a:r>
              <a:rPr lang="en-US" dirty="0"/>
              <a:t>Inequality in education: mean years of schooling Gini</a:t>
            </a:r>
          </a:p>
          <a:p>
            <a:pPr lvl="1"/>
            <a:r>
              <a:rPr lang="en-US" dirty="0"/>
              <a:t>Individual (vertical)</a:t>
            </a:r>
          </a:p>
          <a:p>
            <a:pPr lvl="1"/>
            <a:r>
              <a:rPr lang="en-US" dirty="0"/>
              <a:t>Ethnic/religious </a:t>
            </a:r>
          </a:p>
          <a:p>
            <a:pPr lvl="1"/>
            <a:r>
              <a:rPr lang="en-US" dirty="0"/>
              <a:t>Wealth (deciles)</a:t>
            </a:r>
          </a:p>
          <a:p>
            <a:pPr lvl="1"/>
            <a:r>
              <a:rPr lang="en-US" dirty="0"/>
              <a:t>Gender</a:t>
            </a:r>
          </a:p>
          <a:p>
            <a:endParaRPr lang="en-US" dirty="0"/>
          </a:p>
          <a:p>
            <a:endParaRPr lang="en-US" dirty="0"/>
          </a:p>
        </p:txBody>
      </p:sp>
    </p:spTree>
    <p:extLst>
      <p:ext uri="{BB962C8B-B14F-4D97-AF65-F5344CB8AC3E}">
        <p14:creationId xmlns:p14="http://schemas.microsoft.com/office/powerpoint/2010/main" val="2172272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 to identification of </a:t>
            </a:r>
            <a:r>
              <a:rPr lang="en-US" b="1" dirty="0">
                <a:solidFill>
                  <a:srgbClr val="FF0000"/>
                </a:solidFill>
              </a:rPr>
              <a:t>conflict effect</a:t>
            </a:r>
          </a:p>
        </p:txBody>
      </p:sp>
      <p:sp>
        <p:nvSpPr>
          <p:cNvPr id="3" name="Text Placeholder 2"/>
          <p:cNvSpPr>
            <a:spLocks noGrp="1"/>
          </p:cNvSpPr>
          <p:nvPr>
            <p:ph type="body" sz="quarter" idx="10"/>
          </p:nvPr>
        </p:nvSpPr>
        <p:spPr/>
        <p:txBody>
          <a:bodyPr/>
          <a:lstStyle/>
          <a:p>
            <a:r>
              <a:rPr lang="en-US" sz="3200" dirty="0"/>
              <a:t>Conflict is NOT a random phenomenon</a:t>
            </a:r>
          </a:p>
          <a:p>
            <a:endParaRPr lang="en-US" sz="3200" dirty="0"/>
          </a:p>
          <a:p>
            <a:r>
              <a:rPr lang="en-US" sz="3200" dirty="0"/>
              <a:t>Conflicts are rare, yet most countries have experienced some form of conflict since the end of WWII</a:t>
            </a:r>
          </a:p>
          <a:p>
            <a:endParaRPr lang="en-US" sz="3200" dirty="0"/>
          </a:p>
          <a:p>
            <a:r>
              <a:rPr lang="en-US" sz="3200" dirty="0"/>
              <a:t>Inequality is itself a predictor of conflict</a:t>
            </a:r>
          </a:p>
          <a:p>
            <a:endParaRPr lang="en-US" sz="3200" dirty="0"/>
          </a:p>
          <a:p>
            <a:pPr marL="0" indent="0">
              <a:buNone/>
            </a:pPr>
            <a:endParaRPr lang="en-US" sz="3200" dirty="0"/>
          </a:p>
        </p:txBody>
      </p:sp>
    </p:spTree>
    <p:extLst>
      <p:ext uri="{BB962C8B-B14F-4D97-AF65-F5344CB8AC3E}">
        <p14:creationId xmlns:p14="http://schemas.microsoft.com/office/powerpoint/2010/main" val="2588481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8573" y="-20273"/>
            <a:ext cx="3706361" cy="670887"/>
          </a:xfrm>
        </p:spPr>
        <p:txBody>
          <a:bodyPr/>
          <a:lstStyle/>
          <a:p>
            <a:pPr algn="ctr"/>
            <a:r>
              <a:rPr lang="en-US" sz="2800" dirty="0">
                <a:solidFill>
                  <a:schemeClr val="bg1"/>
                </a:solidFill>
              </a:rPr>
              <a:t>Côte d'Ivoire, 2004</a:t>
            </a:r>
          </a:p>
        </p:txBody>
      </p:sp>
      <p:sp>
        <p:nvSpPr>
          <p:cNvPr id="3" name="TextBox 2"/>
          <p:cNvSpPr txBox="1"/>
          <p:nvPr/>
        </p:nvSpPr>
        <p:spPr>
          <a:xfrm>
            <a:off x="8210148" y="6235391"/>
            <a:ext cx="2457852" cy="338554"/>
          </a:xfrm>
          <a:prstGeom prst="rect">
            <a:avLst/>
          </a:prstGeom>
          <a:noFill/>
        </p:spPr>
        <p:txBody>
          <a:bodyPr wrap="none" rtlCol="0">
            <a:spAutoFit/>
          </a:bodyPr>
          <a:lstStyle/>
          <a:p>
            <a:r>
              <a:rPr lang="en-US" sz="1600" b="1" i="1" dirty="0">
                <a:solidFill>
                  <a:schemeClr val="bg1"/>
                </a:solidFill>
              </a:rPr>
              <a:t>Photo credit: Getty Images</a:t>
            </a:r>
          </a:p>
        </p:txBody>
      </p:sp>
      <p:pic>
        <p:nvPicPr>
          <p:cNvPr id="5" name="Picture 4"/>
          <p:cNvPicPr>
            <a:picLocks noChangeAspect="1"/>
          </p:cNvPicPr>
          <p:nvPr/>
        </p:nvPicPr>
        <p:blipFill rotWithShape="1">
          <a:blip r:embed="rId3"/>
          <a:srcRect l="13905" t="1" r="3857" b="-1192"/>
          <a:stretch/>
        </p:blipFill>
        <p:spPr>
          <a:xfrm>
            <a:off x="1946030" y="26724"/>
            <a:ext cx="8321040" cy="6208667"/>
          </a:xfrm>
          <a:prstGeom prst="rect">
            <a:avLst/>
          </a:prstGeom>
        </p:spPr>
      </p:pic>
    </p:spTree>
    <p:extLst>
      <p:ext uri="{BB962C8B-B14F-4D97-AF65-F5344CB8AC3E}">
        <p14:creationId xmlns:p14="http://schemas.microsoft.com/office/powerpoint/2010/main" val="2278002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Inequality is itself a predictor of conflict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1324708"/>
            <a:ext cx="7772400" cy="4783912"/>
          </a:xfrm>
          <a:prstGeom prst="rect">
            <a:avLst/>
          </a:prstGeom>
        </p:spPr>
      </p:pic>
    </p:spTree>
    <p:extLst>
      <p:ext uri="{BB962C8B-B14F-4D97-AF65-F5344CB8AC3E}">
        <p14:creationId xmlns:p14="http://schemas.microsoft.com/office/powerpoint/2010/main" val="179962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Identification Strategy</a:t>
            </a:r>
          </a:p>
        </p:txBody>
      </p:sp>
      <p:sp>
        <p:nvSpPr>
          <p:cNvPr id="3" name="Text Placeholder 2"/>
          <p:cNvSpPr>
            <a:spLocks noGrp="1"/>
          </p:cNvSpPr>
          <p:nvPr>
            <p:ph type="body" sz="quarter" idx="10"/>
          </p:nvPr>
        </p:nvSpPr>
        <p:spPr>
          <a:xfrm>
            <a:off x="1981204" y="1179876"/>
            <a:ext cx="8494295" cy="4648625"/>
          </a:xfrm>
        </p:spPr>
        <p:txBody>
          <a:bodyPr/>
          <a:lstStyle/>
          <a:p>
            <a:r>
              <a:rPr lang="en-US" dirty="0"/>
              <a:t>Dependent on our ability to isolate the effect of conflict from the effect of </a:t>
            </a:r>
            <a:r>
              <a:rPr lang="en-US" i="1" dirty="0"/>
              <a:t>fragility</a:t>
            </a:r>
            <a:r>
              <a:rPr lang="en-US" dirty="0"/>
              <a:t> </a:t>
            </a:r>
          </a:p>
          <a:p>
            <a:pPr marL="342900" lvl="1" indent="-342900">
              <a:buClr>
                <a:schemeClr val="accent6"/>
              </a:buClr>
              <a:buSzPct val="100000"/>
              <a:buFont typeface="Arial"/>
              <a:buChar char="•"/>
            </a:pPr>
            <a:r>
              <a:rPr lang="en-US" i="1" dirty="0"/>
              <a:t>Fragility</a:t>
            </a:r>
            <a:r>
              <a:rPr lang="en-US" dirty="0"/>
              <a:t> is the set of conditions that affect both conflict likelihood and the level of education inequality </a:t>
            </a:r>
          </a:p>
          <a:p>
            <a:endParaRPr lang="en-US" dirty="0"/>
          </a:p>
        </p:txBody>
      </p:sp>
      <p:sp>
        <p:nvSpPr>
          <p:cNvPr id="4" name="Rounded Rectangle 3"/>
          <p:cNvSpPr/>
          <p:nvPr/>
        </p:nvSpPr>
        <p:spPr>
          <a:xfrm>
            <a:off x="2086134" y="3333136"/>
            <a:ext cx="1948069" cy="914400"/>
          </a:xfrm>
          <a:prstGeom prst="round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High Fragility</a:t>
            </a:r>
          </a:p>
        </p:txBody>
      </p:sp>
      <p:sp>
        <p:nvSpPr>
          <p:cNvPr id="5" name="Rounded Rectangle 4"/>
          <p:cNvSpPr/>
          <p:nvPr/>
        </p:nvSpPr>
        <p:spPr>
          <a:xfrm>
            <a:off x="4980331" y="3330382"/>
            <a:ext cx="1948069" cy="914400"/>
          </a:xfrm>
          <a:prstGeom prst="roundRect">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Conflict</a:t>
            </a:r>
          </a:p>
        </p:txBody>
      </p:sp>
      <p:sp>
        <p:nvSpPr>
          <p:cNvPr id="6" name="Rounded Rectangle 5"/>
          <p:cNvSpPr/>
          <p:nvPr/>
        </p:nvSpPr>
        <p:spPr>
          <a:xfrm>
            <a:off x="7874523" y="3330382"/>
            <a:ext cx="2007704" cy="914400"/>
          </a:xfrm>
          <a:prstGeom prst="roundRect">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Education Inequality</a:t>
            </a:r>
          </a:p>
        </p:txBody>
      </p:sp>
      <p:sp>
        <p:nvSpPr>
          <p:cNvPr id="7" name="Right Arrow 6"/>
          <p:cNvSpPr/>
          <p:nvPr/>
        </p:nvSpPr>
        <p:spPr>
          <a:xfrm>
            <a:off x="4113148" y="3564495"/>
            <a:ext cx="788237" cy="479323"/>
          </a:xfrm>
          <a:prstGeom prst="rightArrow">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Arrow 7"/>
          <p:cNvSpPr/>
          <p:nvPr/>
        </p:nvSpPr>
        <p:spPr>
          <a:xfrm>
            <a:off x="7027297" y="3547925"/>
            <a:ext cx="788237" cy="479323"/>
          </a:xfrm>
          <a:prstGeom prst="right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Curved Up Arrow 8"/>
          <p:cNvSpPr/>
          <p:nvPr/>
        </p:nvSpPr>
        <p:spPr>
          <a:xfrm>
            <a:off x="2970939" y="4247536"/>
            <a:ext cx="6054052" cy="1300612"/>
          </a:xfrm>
          <a:prstGeom prst="curvedUpArrow">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27548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Identification Strategy</a:t>
            </a:r>
          </a:p>
        </p:txBody>
      </p:sp>
      <p:sp>
        <p:nvSpPr>
          <p:cNvPr id="3" name="Text Placeholder 2"/>
          <p:cNvSpPr>
            <a:spLocks noGrp="1"/>
          </p:cNvSpPr>
          <p:nvPr>
            <p:ph type="body" sz="quarter" idx="10"/>
          </p:nvPr>
        </p:nvSpPr>
        <p:spPr>
          <a:xfrm>
            <a:off x="1387930" y="1179876"/>
            <a:ext cx="8955218" cy="4648625"/>
          </a:xfrm>
        </p:spPr>
        <p:txBody>
          <a:bodyPr/>
          <a:lstStyle/>
          <a:p>
            <a:r>
              <a:rPr lang="en-US" sz="2600" dirty="0"/>
              <a:t>The timing of the incidence of conflict varies between countries</a:t>
            </a:r>
          </a:p>
          <a:p>
            <a:r>
              <a:rPr lang="en-US" sz="2600" dirty="0"/>
              <a:t>We exploit this variation to implement a </a:t>
            </a:r>
            <a:r>
              <a:rPr lang="en-US" sz="2600" b="1" dirty="0"/>
              <a:t>difference-in-differences</a:t>
            </a:r>
            <a:r>
              <a:rPr lang="en-US" sz="2600" dirty="0"/>
              <a:t> (DD) strategy to identify the effect of conflict on education attainment and inequality</a:t>
            </a:r>
          </a:p>
          <a:p>
            <a:r>
              <a:rPr lang="en-US" sz="2600" dirty="0"/>
              <a:t>We compare changes in </a:t>
            </a:r>
            <a:r>
              <a:rPr lang="en-US" sz="2600" dirty="0">
                <a:solidFill>
                  <a:srgbClr val="FF0000"/>
                </a:solidFill>
              </a:rPr>
              <a:t>inequality</a:t>
            </a:r>
            <a:r>
              <a:rPr lang="en-US" sz="2600" dirty="0"/>
              <a:t> pre-post conflict onset between treatment and control </a:t>
            </a:r>
            <a:r>
              <a:rPr lang="en-US" sz="2600" dirty="0">
                <a:solidFill>
                  <a:srgbClr val="FF0000"/>
                </a:solidFill>
              </a:rPr>
              <a:t>country-years</a:t>
            </a:r>
          </a:p>
          <a:p>
            <a:pPr lvl="1"/>
            <a:r>
              <a:rPr lang="en-US" sz="2400" dirty="0"/>
              <a:t>Treatment group = Country-year observations in conflict</a:t>
            </a:r>
          </a:p>
          <a:p>
            <a:pPr lvl="1"/>
            <a:r>
              <a:rPr lang="en-US" sz="2400" dirty="0"/>
              <a:t>Control group = Country-year observations without conflict</a:t>
            </a:r>
          </a:p>
        </p:txBody>
      </p:sp>
    </p:spTree>
    <p:extLst>
      <p:ext uri="{BB962C8B-B14F-4D97-AF65-F5344CB8AC3E}">
        <p14:creationId xmlns:p14="http://schemas.microsoft.com/office/powerpoint/2010/main" val="31552020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Identification Strategy</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a:xfrm>
                <a:off x="609600" y="1179876"/>
                <a:ext cx="10972800" cy="4648625"/>
              </a:xfrm>
            </p:spPr>
            <p:txBody>
              <a:bodyPr/>
              <a:lstStyle/>
              <a:p>
                <a:pPr marL="0" indent="0">
                  <a:buNone/>
                </a:pPr>
                <a:r>
                  <a:rPr lang="en-US" sz="2400" b="1" dirty="0">
                    <a:latin typeface="+mj-lt"/>
                  </a:rPr>
                  <a:t>Difference-in-Differences Regression Equation:</a:t>
                </a:r>
              </a:p>
              <a:p>
                <a:pPr marL="0" indent="0">
                  <a:buNone/>
                </a:pPr>
                <a:endParaRPr lang="en-US" sz="2400" dirty="0">
                  <a:latin typeface="+mj-lt"/>
                </a:endParaRPr>
              </a:p>
              <a:p>
                <a:pPr marL="0" indent="0">
                  <a:buNone/>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𝑐𝑡</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𝛾</m:t>
                          </m:r>
                        </m:e>
                        <m:sub>
                          <m:r>
                            <a:rPr lang="en-US" sz="2400" i="1">
                              <a:latin typeface="Cambria Math" panose="02040503050406030204" pitchFamily="18" charset="0"/>
                            </a:rPr>
                            <m:t>𝑐</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𝜆</m:t>
                          </m:r>
                        </m:e>
                        <m:sub>
                          <m:r>
                            <a:rPr lang="en-US" sz="2400" i="1">
                              <a:latin typeface="Cambria Math" panose="02040503050406030204" pitchFamily="18" charset="0"/>
                            </a:rPr>
                            <m:t>𝑡</m:t>
                          </m:r>
                        </m:sub>
                      </m:sSub>
                      <m:r>
                        <a:rPr lang="en-US" sz="2400" i="1">
                          <a:latin typeface="Cambria Math" panose="02040503050406030204" pitchFamily="18" charset="0"/>
                        </a:rPr>
                        <m:t>+</m:t>
                      </m:r>
                      <m:r>
                        <a:rPr lang="en-US" sz="2400" i="1">
                          <a:latin typeface="Cambria Math" panose="02040503050406030204" pitchFamily="18" charset="0"/>
                        </a:rPr>
                        <m:t>𝜙</m:t>
                      </m:r>
                      <m:r>
                        <a:rPr lang="en-US" sz="2400" i="1">
                          <a:latin typeface="Cambria Math" panose="02040503050406030204" pitchFamily="18" charset="0"/>
                        </a:rPr>
                        <m:t>𝑓</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i="1">
                                  <a:latin typeface="Cambria Math" panose="02040503050406030204" pitchFamily="18" charset="0"/>
                                </a:rPr>
                                <m:t>𝑡</m:t>
                              </m:r>
                            </m:sub>
                          </m:sSub>
                        </m:e>
                      </m:d>
                      <m:r>
                        <a:rPr lang="en-US" sz="2400" i="1">
                          <a:latin typeface="Cambria Math" panose="02040503050406030204" pitchFamily="18" charset="0"/>
                        </a:rPr>
                        <m:t>+</m:t>
                      </m:r>
                      <m:r>
                        <a:rPr lang="en-US" sz="2400" i="1">
                          <a:latin typeface="Cambria Math" panose="02040503050406030204" pitchFamily="18" charset="0"/>
                        </a:rPr>
                        <m:t>𝛿</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𝐶</m:t>
                          </m:r>
                        </m:e>
                        <m:sub>
                          <m:r>
                            <a:rPr lang="en-US" sz="2400" b="0" i="1" smtClean="0">
                              <a:latin typeface="Cambria Math" panose="02040503050406030204" pitchFamily="18" charset="0"/>
                            </a:rPr>
                            <m:t>𝑐𝑡</m:t>
                          </m:r>
                        </m:sub>
                      </m:sSub>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𝑋</m:t>
                      </m:r>
                      <m:r>
                        <a:rPr lang="en-US" sz="2400" i="1">
                          <a:latin typeface="Cambria Math" panose="02040503050406030204" pitchFamily="18" charset="0"/>
                          <a:ea typeface="Cambria Math" panose="02040503050406030204" pitchFamily="18" charset="0"/>
                        </a:rPr>
                        <m:t>𝛽</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𝜀</m:t>
                          </m:r>
                        </m:e>
                        <m:sub>
                          <m:r>
                            <a:rPr lang="en-US" sz="2400" i="1">
                              <a:latin typeface="Cambria Math" panose="02040503050406030204" pitchFamily="18" charset="0"/>
                              <a:ea typeface="Cambria Math" panose="02040503050406030204" pitchFamily="18" charset="0"/>
                            </a:rPr>
                            <m:t>𝑐𝑡</m:t>
                          </m:r>
                        </m:sub>
                      </m:sSub>
                    </m:oMath>
                  </m:oMathPara>
                </a14:m>
                <a:endParaRPr lang="en-US" sz="2400" dirty="0"/>
              </a:p>
              <a:p>
                <a:endParaRPr lang="en-US" sz="2200" dirty="0"/>
              </a:p>
              <a:p>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𝑦</m:t>
                        </m:r>
                      </m:e>
                      <m:sub>
                        <m:r>
                          <a:rPr lang="en-US" sz="2200" i="1">
                            <a:latin typeface="Cambria Math" panose="02040503050406030204" pitchFamily="18" charset="0"/>
                          </a:rPr>
                          <m:t>𝑐𝑡</m:t>
                        </m:r>
                      </m:sub>
                    </m:sSub>
                  </m:oMath>
                </a14:m>
                <a:r>
                  <a:rPr lang="en-US" sz="2200" dirty="0"/>
                  <a:t>= Mean years of schooling, national Gini, GPI, between-ethnic/religious group Gini, between-wealth group Gini</a:t>
                </a:r>
              </a:p>
              <a:p>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𝛾</m:t>
                        </m:r>
                      </m:e>
                      <m:sub>
                        <m:r>
                          <a:rPr lang="en-US" sz="2200" i="1">
                            <a:latin typeface="Cambria Math" panose="02040503050406030204" pitchFamily="18" charset="0"/>
                          </a:rPr>
                          <m:t>𝑐</m:t>
                        </m:r>
                      </m:sub>
                    </m:sSub>
                  </m:oMath>
                </a14:m>
                <a:r>
                  <a:rPr lang="en-US" sz="2200" dirty="0"/>
                  <a:t> and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𝜆</m:t>
                        </m:r>
                      </m:e>
                      <m:sub>
                        <m:r>
                          <a:rPr lang="en-US" sz="2200" i="1">
                            <a:latin typeface="Cambria Math" panose="02040503050406030204" pitchFamily="18" charset="0"/>
                          </a:rPr>
                          <m:t>𝑡</m:t>
                        </m:r>
                      </m:sub>
                    </m:sSub>
                  </m:oMath>
                </a14:m>
                <a:r>
                  <a:rPr lang="en-US" sz="2200" dirty="0"/>
                  <a:t> represent country and year fixed effects</a:t>
                </a:r>
              </a:p>
              <a:p>
                <a14:m>
                  <m:oMath xmlns:m="http://schemas.openxmlformats.org/officeDocument/2006/math">
                    <m:r>
                      <a:rPr lang="en-US" sz="2200" i="1">
                        <a:latin typeface="Cambria Math" panose="02040503050406030204" pitchFamily="18" charset="0"/>
                      </a:rPr>
                      <m:t>𝑓</m:t>
                    </m:r>
                    <m:d>
                      <m:dPr>
                        <m:ctrlPr>
                          <a:rPr lang="en-US" sz="2200" i="1">
                            <a:latin typeface="Cambria Math" panose="02040503050406030204" pitchFamily="18" charset="0"/>
                          </a:rPr>
                        </m:ctrlPr>
                      </m:dPr>
                      <m:e>
                        <m:sSub>
                          <m:sSubPr>
                            <m:ctrlPr>
                              <a:rPr lang="en-US" sz="2200" i="1">
                                <a:latin typeface="Cambria Math" panose="02040503050406030204" pitchFamily="18" charset="0"/>
                              </a:rPr>
                            </m:ctrlPr>
                          </m:sSubPr>
                          <m:e>
                            <m:r>
                              <a:rPr lang="en-US" sz="2200" i="1">
                                <a:latin typeface="Cambria Math" panose="02040503050406030204" pitchFamily="18" charset="0"/>
                              </a:rPr>
                              <m:t>𝑝</m:t>
                            </m:r>
                          </m:e>
                          <m:sub>
                            <m:r>
                              <a:rPr lang="en-US" sz="2200" i="1">
                                <a:latin typeface="Cambria Math" panose="02040503050406030204" pitchFamily="18" charset="0"/>
                              </a:rPr>
                              <m:t>𝑡</m:t>
                            </m:r>
                          </m:sub>
                        </m:sSub>
                      </m:e>
                    </m:d>
                  </m:oMath>
                </a14:m>
                <a:r>
                  <a:rPr lang="en-US" sz="2200" dirty="0"/>
                  <a:t>= quadratic function of peace years (5-year lag)</a:t>
                </a:r>
              </a:p>
              <a:p>
                <a14:m>
                  <m:oMath xmlns:m="http://schemas.openxmlformats.org/officeDocument/2006/math">
                    <m:r>
                      <a:rPr lang="en-US" sz="2200" i="1">
                        <a:latin typeface="Cambria Math" panose="02040503050406030204" pitchFamily="18" charset="0"/>
                      </a:rPr>
                      <m:t>𝑋</m:t>
                    </m:r>
                  </m:oMath>
                </a14:m>
                <a:r>
                  <a:rPr lang="en-US" sz="2200" dirty="0"/>
                  <a:t> matrix of control variables (demographic, political, and economic)</a:t>
                </a:r>
              </a:p>
              <a:p>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𝐶</m:t>
                        </m:r>
                      </m:e>
                      <m:sub>
                        <m:r>
                          <a:rPr lang="en-US" sz="2400" b="0" i="1" smtClean="0">
                            <a:latin typeface="Cambria Math" panose="02040503050406030204" pitchFamily="18" charset="0"/>
                          </a:rPr>
                          <m:t>𝑐𝑡</m:t>
                        </m:r>
                      </m:sub>
                    </m:sSub>
                  </m:oMath>
                </a14:m>
                <a:r>
                  <a:rPr lang="en-US" sz="2400" dirty="0"/>
                  <a:t> = Conflict Incidence</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xfrm>
                <a:off x="609600" y="1179876"/>
                <a:ext cx="10972800" cy="4648625"/>
              </a:xfrm>
              <a:blipFill>
                <a:blip r:embed="rId3"/>
                <a:stretch>
                  <a:fillRect l="-833" t="-1050"/>
                </a:stretch>
              </a:blipFill>
            </p:spPr>
            <p:txBody>
              <a:bodyPr/>
              <a:lstStyle/>
              <a:p>
                <a:r>
                  <a:rPr lang="en-US">
                    <a:noFill/>
                  </a:rPr>
                  <a:t> </a:t>
                </a:r>
              </a:p>
            </p:txBody>
          </p:sp>
        </mc:Fallback>
      </mc:AlternateContent>
    </p:spTree>
    <p:extLst>
      <p:ext uri="{BB962C8B-B14F-4D97-AF65-F5344CB8AC3E}">
        <p14:creationId xmlns:p14="http://schemas.microsoft.com/office/powerpoint/2010/main" val="27107388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Identification Strategy</a:t>
            </a:r>
          </a:p>
        </p:txBody>
      </p:sp>
      <p:sp>
        <p:nvSpPr>
          <p:cNvPr id="3" name="Text Placeholder 2"/>
          <p:cNvSpPr>
            <a:spLocks noGrp="1"/>
          </p:cNvSpPr>
          <p:nvPr>
            <p:ph type="body" sz="quarter" idx="10"/>
          </p:nvPr>
        </p:nvSpPr>
        <p:spPr>
          <a:xfrm>
            <a:off x="609600" y="1179876"/>
            <a:ext cx="10972800" cy="4648625"/>
          </a:xfrm>
        </p:spPr>
        <p:txBody>
          <a:bodyPr/>
          <a:lstStyle/>
          <a:p>
            <a:r>
              <a:rPr lang="en-US" sz="2400" b="1" dirty="0"/>
              <a:t>Difference-in-Differences Assumptions:</a:t>
            </a:r>
          </a:p>
          <a:p>
            <a:pPr lvl="1"/>
            <a:r>
              <a:rPr lang="en-US" sz="2400" dirty="0"/>
              <a:t>Pre-treatment trends must be parallel</a:t>
            </a:r>
          </a:p>
          <a:p>
            <a:pPr lvl="1"/>
            <a:r>
              <a:rPr lang="en-US" sz="2400" dirty="0"/>
              <a:t>Non-random selection into the treatment group:  conflict is not random</a:t>
            </a:r>
          </a:p>
          <a:p>
            <a:endParaRPr lang="en-US" sz="2400" dirty="0"/>
          </a:p>
          <a:p>
            <a:r>
              <a:rPr lang="en-US" sz="2400" dirty="0"/>
              <a:t>Common trends can be tested empirically</a:t>
            </a:r>
          </a:p>
          <a:p>
            <a:pPr lvl="1"/>
            <a:r>
              <a:rPr lang="en-US" sz="2200" dirty="0"/>
              <a:t>Inclusion/exclusion of country-specific time trends in DD regression</a:t>
            </a:r>
          </a:p>
          <a:p>
            <a:pPr lvl="1"/>
            <a:r>
              <a:rPr lang="en-US" sz="2200" dirty="0"/>
              <a:t>Falsification/placebo test (use pre-treatment data and assign false conflict dates)</a:t>
            </a:r>
          </a:p>
          <a:p>
            <a:endParaRPr lang="en-US" sz="2400" dirty="0"/>
          </a:p>
          <a:p>
            <a:r>
              <a:rPr lang="en-US" sz="2400" dirty="0"/>
              <a:t>To circumvent selection bias, we employ propensity score matching (Rosenbaum &amp; Rubin; Heckman, Ichimura, Todd, 1998)</a:t>
            </a:r>
          </a:p>
        </p:txBody>
      </p:sp>
    </p:spTree>
    <p:extLst>
      <p:ext uri="{BB962C8B-B14F-4D97-AF65-F5344CB8AC3E}">
        <p14:creationId xmlns:p14="http://schemas.microsoft.com/office/powerpoint/2010/main" val="1148708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ight Arrow 20"/>
          <p:cNvSpPr/>
          <p:nvPr/>
        </p:nvSpPr>
        <p:spPr>
          <a:xfrm>
            <a:off x="5738868" y="3557165"/>
            <a:ext cx="788237" cy="479323"/>
          </a:xfrm>
          <a:prstGeom prst="right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ight Arrow 22"/>
          <p:cNvSpPr/>
          <p:nvPr/>
        </p:nvSpPr>
        <p:spPr>
          <a:xfrm>
            <a:off x="5738868" y="4859940"/>
            <a:ext cx="788237" cy="479323"/>
          </a:xfrm>
          <a:prstGeom prst="right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Identification Strategy</a:t>
            </a:r>
          </a:p>
        </p:txBody>
      </p:sp>
      <p:sp>
        <p:nvSpPr>
          <p:cNvPr id="3" name="Text Placeholder 2"/>
          <p:cNvSpPr>
            <a:spLocks noGrp="1"/>
          </p:cNvSpPr>
          <p:nvPr>
            <p:ph type="body" sz="quarter" idx="10"/>
          </p:nvPr>
        </p:nvSpPr>
        <p:spPr>
          <a:xfrm>
            <a:off x="609599" y="1179876"/>
            <a:ext cx="10972801" cy="4648625"/>
          </a:xfrm>
        </p:spPr>
        <p:txBody>
          <a:bodyPr/>
          <a:lstStyle/>
          <a:p>
            <a:r>
              <a:rPr lang="en-US" dirty="0"/>
              <a:t>Constructing comparison groups from available country-year observations: </a:t>
            </a:r>
            <a:r>
              <a:rPr lang="en-US" b="1" dirty="0"/>
              <a:t>propensity score estimation</a:t>
            </a:r>
            <a:r>
              <a:rPr lang="en-US" dirty="0"/>
              <a:t> using pre-onset characteristics</a:t>
            </a:r>
          </a:p>
          <a:p>
            <a:endParaRPr lang="en-US" dirty="0"/>
          </a:p>
        </p:txBody>
      </p:sp>
      <p:sp>
        <p:nvSpPr>
          <p:cNvPr id="9" name="Curved Up Arrow 8"/>
          <p:cNvSpPr/>
          <p:nvPr/>
        </p:nvSpPr>
        <p:spPr>
          <a:xfrm>
            <a:off x="4712677" y="5650161"/>
            <a:ext cx="3094892" cy="822861"/>
          </a:xfrm>
          <a:prstGeom prst="curvedUpArrow">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16" name="Group 15"/>
          <p:cNvGrpSpPr/>
          <p:nvPr/>
        </p:nvGrpSpPr>
        <p:grpSpPr>
          <a:xfrm>
            <a:off x="735341" y="3339622"/>
            <a:ext cx="2815251" cy="2278332"/>
            <a:chOff x="2086134" y="3333136"/>
            <a:chExt cx="2815251" cy="2278332"/>
          </a:xfrm>
        </p:grpSpPr>
        <p:sp>
          <p:nvSpPr>
            <p:cNvPr id="4" name="Rounded Rectangle 3"/>
            <p:cNvSpPr/>
            <p:nvPr/>
          </p:nvSpPr>
          <p:spPr>
            <a:xfrm>
              <a:off x="2086134" y="3333136"/>
              <a:ext cx="1948069" cy="914400"/>
            </a:xfrm>
            <a:prstGeom prst="round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Treatment</a:t>
              </a:r>
            </a:p>
            <a:p>
              <a:pPr algn="ctr"/>
              <a:r>
                <a:rPr lang="en-US" sz="2400" dirty="0"/>
                <a:t>Fragility</a:t>
              </a:r>
            </a:p>
          </p:txBody>
        </p:sp>
        <p:sp>
          <p:nvSpPr>
            <p:cNvPr id="7" name="Right Arrow 6"/>
            <p:cNvSpPr/>
            <p:nvPr/>
          </p:nvSpPr>
          <p:spPr>
            <a:xfrm>
              <a:off x="4113148" y="3564495"/>
              <a:ext cx="788237" cy="479323"/>
            </a:xfrm>
            <a:prstGeom prst="rightArrow">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ed Rectangle 9"/>
            <p:cNvSpPr/>
            <p:nvPr/>
          </p:nvSpPr>
          <p:spPr>
            <a:xfrm>
              <a:off x="2086134" y="4697068"/>
              <a:ext cx="1948069" cy="914400"/>
            </a:xfrm>
            <a:prstGeom prst="round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Control</a:t>
              </a:r>
            </a:p>
            <a:p>
              <a:pPr algn="ctr"/>
              <a:r>
                <a:rPr lang="en-US" sz="2400" dirty="0"/>
                <a:t>Fragility</a:t>
              </a:r>
            </a:p>
          </p:txBody>
        </p:sp>
        <p:sp>
          <p:nvSpPr>
            <p:cNvPr id="13" name="Right Arrow 12"/>
            <p:cNvSpPr/>
            <p:nvPr/>
          </p:nvSpPr>
          <p:spPr>
            <a:xfrm>
              <a:off x="4113148" y="4867270"/>
              <a:ext cx="788237" cy="479323"/>
            </a:xfrm>
            <a:prstGeom prst="rightArrow">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 name="Rectangle 14"/>
          <p:cNvSpPr/>
          <p:nvPr/>
        </p:nvSpPr>
        <p:spPr>
          <a:xfrm>
            <a:off x="428679" y="2911920"/>
            <a:ext cx="2566220" cy="3156155"/>
          </a:xfrm>
          <a:prstGeom prst="rect">
            <a:avLst/>
          </a:prstGeom>
          <a:noFill/>
          <a:ln w="57150">
            <a:solidFill>
              <a:schemeClr val="accent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8"/>
          <p:cNvGrpSpPr/>
          <p:nvPr/>
        </p:nvGrpSpPr>
        <p:grpSpPr>
          <a:xfrm>
            <a:off x="6345975" y="2905433"/>
            <a:ext cx="5491720" cy="3156156"/>
            <a:chOff x="4724399" y="2905435"/>
            <a:chExt cx="5491720" cy="3156156"/>
          </a:xfrm>
        </p:grpSpPr>
        <p:sp>
          <p:nvSpPr>
            <p:cNvPr id="5" name="Rounded Rectangle 4"/>
            <p:cNvSpPr/>
            <p:nvPr/>
          </p:nvSpPr>
          <p:spPr>
            <a:xfrm>
              <a:off x="4980331" y="3330382"/>
              <a:ext cx="1948069" cy="914400"/>
            </a:xfrm>
            <a:prstGeom prst="roundRect">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Conflict</a:t>
              </a:r>
            </a:p>
          </p:txBody>
        </p:sp>
        <p:sp>
          <p:nvSpPr>
            <p:cNvPr id="6" name="Rounded Rectangle 5"/>
            <p:cNvSpPr/>
            <p:nvPr/>
          </p:nvSpPr>
          <p:spPr>
            <a:xfrm>
              <a:off x="7874523" y="3254625"/>
              <a:ext cx="2007704" cy="1099052"/>
            </a:xfrm>
            <a:prstGeom prst="roundRect">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300" b="1" dirty="0"/>
                <a:t>Change in</a:t>
              </a:r>
            </a:p>
            <a:p>
              <a:pPr algn="ctr"/>
              <a:r>
                <a:rPr lang="en-US" sz="2300" dirty="0"/>
                <a:t>Education Inequality</a:t>
              </a:r>
            </a:p>
          </p:txBody>
        </p:sp>
        <p:sp>
          <p:nvSpPr>
            <p:cNvPr id="8" name="Right Arrow 7"/>
            <p:cNvSpPr/>
            <p:nvPr/>
          </p:nvSpPr>
          <p:spPr>
            <a:xfrm>
              <a:off x="7027297" y="3547925"/>
              <a:ext cx="788237" cy="479323"/>
            </a:xfrm>
            <a:prstGeom prst="right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10"/>
            <p:cNvSpPr/>
            <p:nvPr/>
          </p:nvSpPr>
          <p:spPr>
            <a:xfrm>
              <a:off x="4980331" y="4669729"/>
              <a:ext cx="1948069" cy="914400"/>
            </a:xfrm>
            <a:prstGeom prst="roundRect">
              <a:avLst/>
            </a:prstGeom>
            <a:solidFill>
              <a:srgbClr val="92D050"/>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No Conflict</a:t>
              </a:r>
            </a:p>
          </p:txBody>
        </p:sp>
        <p:sp>
          <p:nvSpPr>
            <p:cNvPr id="12" name="Rounded Rectangle 11"/>
            <p:cNvSpPr/>
            <p:nvPr/>
          </p:nvSpPr>
          <p:spPr>
            <a:xfrm>
              <a:off x="7870547" y="4550963"/>
              <a:ext cx="2011680" cy="1097280"/>
            </a:xfrm>
            <a:prstGeom prst="round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300" b="1" dirty="0"/>
                <a:t>Change in</a:t>
              </a:r>
            </a:p>
            <a:p>
              <a:pPr algn="ctr"/>
              <a:r>
                <a:rPr lang="en-US" sz="2300" dirty="0"/>
                <a:t>Education Inequality</a:t>
              </a:r>
            </a:p>
          </p:txBody>
        </p:sp>
        <p:sp>
          <p:nvSpPr>
            <p:cNvPr id="14" name="Right Arrow 13"/>
            <p:cNvSpPr/>
            <p:nvPr/>
          </p:nvSpPr>
          <p:spPr>
            <a:xfrm>
              <a:off x="7027297" y="4850700"/>
              <a:ext cx="788237" cy="479323"/>
            </a:xfrm>
            <a:prstGeom prst="right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4724399" y="2905436"/>
              <a:ext cx="2566220" cy="3156155"/>
            </a:xfrm>
            <a:prstGeom prst="rect">
              <a:avLst/>
            </a:prstGeom>
            <a:noFill/>
            <a:ln w="57150">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7649899" y="2905435"/>
              <a:ext cx="2566220" cy="3156155"/>
            </a:xfrm>
            <a:prstGeom prst="rect">
              <a:avLst/>
            </a:prstGeom>
            <a:noFill/>
            <a:ln w="57150">
              <a:solidFill>
                <a:srgbClr val="00B05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2" name="Rounded Rectangle 21"/>
          <p:cNvSpPr/>
          <p:nvPr/>
        </p:nvSpPr>
        <p:spPr>
          <a:xfrm>
            <a:off x="3691902" y="4678969"/>
            <a:ext cx="1948069" cy="914400"/>
          </a:xfrm>
          <a:prstGeom prst="roundRect">
            <a:avLst/>
          </a:prstGeom>
          <a:solidFill>
            <a:srgbClr val="92D050"/>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No Conflict</a:t>
            </a:r>
          </a:p>
        </p:txBody>
      </p:sp>
      <p:sp>
        <p:nvSpPr>
          <p:cNvPr id="24" name="Rectangle 23"/>
          <p:cNvSpPr/>
          <p:nvPr/>
        </p:nvSpPr>
        <p:spPr>
          <a:xfrm>
            <a:off x="3435970" y="2914676"/>
            <a:ext cx="2566220" cy="3156155"/>
          </a:xfrm>
          <a:prstGeom prst="rect">
            <a:avLst/>
          </a:prstGeom>
          <a:noFill/>
          <a:ln w="57150">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ounded Rectangle 24"/>
          <p:cNvSpPr/>
          <p:nvPr/>
        </p:nvSpPr>
        <p:spPr>
          <a:xfrm>
            <a:off x="3655823" y="3363398"/>
            <a:ext cx="1948069" cy="914400"/>
          </a:xfrm>
          <a:prstGeom prst="roundRect">
            <a:avLst/>
          </a:prstGeom>
          <a:solidFill>
            <a:srgbClr val="92D050"/>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No Conflict</a:t>
            </a:r>
          </a:p>
        </p:txBody>
      </p:sp>
      <p:sp>
        <p:nvSpPr>
          <p:cNvPr id="26" name="TextBox 25"/>
          <p:cNvSpPr txBox="1"/>
          <p:nvPr/>
        </p:nvSpPr>
        <p:spPr>
          <a:xfrm>
            <a:off x="3977877" y="2505324"/>
            <a:ext cx="1662094" cy="400110"/>
          </a:xfrm>
          <a:prstGeom prst="rect">
            <a:avLst/>
          </a:prstGeom>
          <a:noFill/>
        </p:spPr>
        <p:txBody>
          <a:bodyPr wrap="square" rtlCol="0">
            <a:spAutoFit/>
          </a:bodyPr>
          <a:lstStyle/>
          <a:p>
            <a:r>
              <a:rPr lang="en-US" sz="2000" b="1" dirty="0"/>
              <a:t>Pre-Conflict</a:t>
            </a:r>
          </a:p>
        </p:txBody>
      </p:sp>
      <p:sp>
        <p:nvSpPr>
          <p:cNvPr id="27" name="TextBox 26"/>
          <p:cNvSpPr txBox="1"/>
          <p:nvPr/>
        </p:nvSpPr>
        <p:spPr>
          <a:xfrm>
            <a:off x="6910764" y="2511810"/>
            <a:ext cx="1436642" cy="400110"/>
          </a:xfrm>
          <a:prstGeom prst="rect">
            <a:avLst/>
          </a:prstGeom>
          <a:noFill/>
        </p:spPr>
        <p:txBody>
          <a:bodyPr wrap="square" rtlCol="0">
            <a:spAutoFit/>
          </a:bodyPr>
          <a:lstStyle/>
          <a:p>
            <a:r>
              <a:rPr lang="en-US" sz="2000" b="1" dirty="0"/>
              <a:t>Incidence</a:t>
            </a:r>
          </a:p>
        </p:txBody>
      </p:sp>
      <p:sp>
        <p:nvSpPr>
          <p:cNvPr id="28" name="TextBox 27"/>
          <p:cNvSpPr txBox="1"/>
          <p:nvPr/>
        </p:nvSpPr>
        <p:spPr>
          <a:xfrm>
            <a:off x="9496098" y="2514566"/>
            <a:ext cx="2086301" cy="400110"/>
          </a:xfrm>
          <a:prstGeom prst="rect">
            <a:avLst/>
          </a:prstGeom>
          <a:noFill/>
        </p:spPr>
        <p:txBody>
          <a:bodyPr wrap="square" rtlCol="0">
            <a:spAutoFit/>
          </a:bodyPr>
          <a:lstStyle/>
          <a:p>
            <a:r>
              <a:rPr lang="en-US" sz="2000" b="1" dirty="0"/>
              <a:t>Treatment Effect</a:t>
            </a:r>
          </a:p>
        </p:txBody>
      </p:sp>
      <p:sp>
        <p:nvSpPr>
          <p:cNvPr id="29" name="Curved Up Arrow 28"/>
          <p:cNvSpPr/>
          <p:nvPr/>
        </p:nvSpPr>
        <p:spPr>
          <a:xfrm rot="16200000">
            <a:off x="11037207" y="4202653"/>
            <a:ext cx="1535724" cy="492507"/>
          </a:xfrm>
          <a:prstGeom prst="curvedUpArrow">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0" name="Curved Up Arrow 29"/>
          <p:cNvSpPr/>
          <p:nvPr/>
        </p:nvSpPr>
        <p:spPr>
          <a:xfrm rot="5400000" flipH="1">
            <a:off x="-270866" y="4268429"/>
            <a:ext cx="1535724" cy="360954"/>
          </a:xfrm>
          <a:prstGeom prst="curvedUpArrow">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1" name="TextBox 30"/>
          <p:cNvSpPr txBox="1"/>
          <p:nvPr/>
        </p:nvSpPr>
        <p:spPr>
          <a:xfrm rot="16200000">
            <a:off x="-472025" y="4017579"/>
            <a:ext cx="1284612" cy="400110"/>
          </a:xfrm>
          <a:prstGeom prst="rect">
            <a:avLst/>
          </a:prstGeom>
          <a:noFill/>
        </p:spPr>
        <p:txBody>
          <a:bodyPr wrap="square" rtlCol="0">
            <a:spAutoFit/>
          </a:bodyPr>
          <a:lstStyle/>
          <a:p>
            <a:r>
              <a:rPr lang="en-US" sz="2000" b="1" dirty="0"/>
              <a:t>Match</a:t>
            </a:r>
          </a:p>
        </p:txBody>
      </p:sp>
    </p:spTree>
    <p:extLst>
      <p:ext uri="{BB962C8B-B14F-4D97-AF65-F5344CB8AC3E}">
        <p14:creationId xmlns:p14="http://schemas.microsoft.com/office/powerpoint/2010/main" val="234273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9"/>
                                        </p:tgtEl>
                                        <p:attrNameLst>
                                          <p:attrName>ppt_x</p:attrName>
                                        </p:attrNameLst>
                                      </p:cBhvr>
                                      <p:tavLst>
                                        <p:tav tm="0">
                                          <p:val>
                                            <p:strVal val="ppt_x"/>
                                          </p:val>
                                        </p:tav>
                                        <p:tav tm="100000">
                                          <p:val>
                                            <p:strVal val="ppt_x"/>
                                          </p:val>
                                        </p:tav>
                                      </p:tavLst>
                                    </p:anim>
                                    <p:anim calcmode="lin" valueType="num">
                                      <p:cBhvr additive="base">
                                        <p:cTn id="7" dur="500"/>
                                        <p:tgtEl>
                                          <p:spTgt spid="9"/>
                                        </p:tgtEl>
                                        <p:attrNameLst>
                                          <p:attrName>ppt_y</p:attrName>
                                        </p:attrNameLst>
                                      </p:cBhvr>
                                      <p:tavLst>
                                        <p:tav tm="0">
                                          <p:val>
                                            <p:strVal val="ppt_y"/>
                                          </p:val>
                                        </p:tav>
                                        <p:tav tm="100000">
                                          <p:val>
                                            <p:strVal val="1+ppt_h/2"/>
                                          </p:val>
                                        </p:tav>
                                      </p:tavLst>
                                    </p:anim>
                                    <p:set>
                                      <p:cBhvr>
                                        <p:cTn id="8" dur="1" fill="hold">
                                          <p:stCondLst>
                                            <p:cond delay="499"/>
                                          </p:stCondLst>
                                        </p:cTn>
                                        <p:tgtEl>
                                          <p:spTgt spid="9"/>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heel(1)">
                                      <p:cBhvr>
                                        <p:cTn id="13" dur="20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grpId="0" nodeType="clickEffect">
                                  <p:stCondLst>
                                    <p:cond delay="0"/>
                                  </p:stCondLst>
                                  <p:childTnLst>
                                    <p:anim calcmode="lin" valueType="num">
                                      <p:cBhvr additive="base">
                                        <p:cTn id="17" dur="500"/>
                                        <p:tgtEl>
                                          <p:spTgt spid="29"/>
                                        </p:tgtEl>
                                        <p:attrNameLst>
                                          <p:attrName>ppt_x</p:attrName>
                                        </p:attrNameLst>
                                      </p:cBhvr>
                                      <p:tavLst>
                                        <p:tav tm="0">
                                          <p:val>
                                            <p:strVal val="ppt_x"/>
                                          </p:val>
                                        </p:tav>
                                        <p:tav tm="100000">
                                          <p:val>
                                            <p:strVal val="ppt_x"/>
                                          </p:val>
                                        </p:tav>
                                      </p:tavLst>
                                    </p:anim>
                                    <p:anim calcmode="lin" valueType="num">
                                      <p:cBhvr additive="base">
                                        <p:cTn id="18" dur="500"/>
                                        <p:tgtEl>
                                          <p:spTgt spid="29"/>
                                        </p:tgtEl>
                                        <p:attrNameLst>
                                          <p:attrName>ppt_y</p:attrName>
                                        </p:attrNameLst>
                                      </p:cBhvr>
                                      <p:tavLst>
                                        <p:tav tm="0">
                                          <p:val>
                                            <p:strVal val="ppt_y"/>
                                          </p:val>
                                        </p:tav>
                                        <p:tav tm="100000">
                                          <p:val>
                                            <p:strVal val="1+ppt_h/2"/>
                                          </p:val>
                                        </p:tav>
                                      </p:tavLst>
                                    </p:anim>
                                    <p:set>
                                      <p:cBhvr>
                                        <p:cTn id="19" dur="1" fill="hold">
                                          <p:stCondLst>
                                            <p:cond delay="499"/>
                                          </p:stCondLst>
                                        </p:cTn>
                                        <p:tgtEl>
                                          <p:spTgt spid="29"/>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 presetClass="exit" presetSubtype="4" fill="hold" grpId="0" nodeType="clickEffect">
                                  <p:stCondLst>
                                    <p:cond delay="0"/>
                                  </p:stCondLst>
                                  <p:childTnLst>
                                    <p:anim calcmode="lin" valueType="num">
                                      <p:cBhvr additive="base">
                                        <p:cTn id="23" dur="500"/>
                                        <p:tgtEl>
                                          <p:spTgt spid="30"/>
                                        </p:tgtEl>
                                        <p:attrNameLst>
                                          <p:attrName>ppt_x</p:attrName>
                                        </p:attrNameLst>
                                      </p:cBhvr>
                                      <p:tavLst>
                                        <p:tav tm="0">
                                          <p:val>
                                            <p:strVal val="ppt_x"/>
                                          </p:val>
                                        </p:tav>
                                        <p:tav tm="100000">
                                          <p:val>
                                            <p:strVal val="ppt_x"/>
                                          </p:val>
                                        </p:tav>
                                      </p:tavLst>
                                    </p:anim>
                                    <p:anim calcmode="lin" valueType="num">
                                      <p:cBhvr additive="base">
                                        <p:cTn id="24" dur="500"/>
                                        <p:tgtEl>
                                          <p:spTgt spid="30"/>
                                        </p:tgtEl>
                                        <p:attrNameLst>
                                          <p:attrName>ppt_y</p:attrName>
                                        </p:attrNameLst>
                                      </p:cBhvr>
                                      <p:tavLst>
                                        <p:tav tm="0">
                                          <p:val>
                                            <p:strVal val="ppt_y"/>
                                          </p:val>
                                        </p:tav>
                                        <p:tav tm="100000">
                                          <p:val>
                                            <p:strVal val="1+ppt_h/2"/>
                                          </p:val>
                                        </p:tav>
                                      </p:tavLst>
                                    </p:anim>
                                    <p:set>
                                      <p:cBhvr>
                                        <p:cTn id="25"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29" grpId="0" animBg="1"/>
      <p:bldP spid="3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323" y="302754"/>
            <a:ext cx="9589477" cy="972441"/>
          </a:xfrm>
        </p:spPr>
        <p:txBody>
          <a:bodyPr/>
          <a:lstStyle/>
          <a:p>
            <a:r>
              <a:rPr lang="en-US" dirty="0"/>
              <a:t>Propensity score matching*</a:t>
            </a:r>
          </a:p>
        </p:txBody>
      </p:sp>
      <p:sp>
        <p:nvSpPr>
          <p:cNvPr id="3" name="Text Placeholder 2"/>
          <p:cNvSpPr>
            <a:spLocks noGrp="1"/>
          </p:cNvSpPr>
          <p:nvPr>
            <p:ph type="body" sz="quarter" idx="10"/>
          </p:nvPr>
        </p:nvSpPr>
        <p:spPr>
          <a:xfrm>
            <a:off x="621323" y="1132301"/>
            <a:ext cx="10539046" cy="4912231"/>
          </a:xfrm>
        </p:spPr>
        <p:txBody>
          <a:bodyPr/>
          <a:lstStyle/>
          <a:p>
            <a:r>
              <a:rPr lang="en-US" sz="2400" dirty="0"/>
              <a:t>A quasi-experimental design strategy intended to minimize selection bias: </a:t>
            </a:r>
          </a:p>
          <a:p>
            <a:pPr lvl="1"/>
            <a:r>
              <a:rPr lang="en-US" sz="2400" dirty="0"/>
              <a:t>First, a propensity score model is estimated for treatment selection – in this case, </a:t>
            </a:r>
            <a:r>
              <a:rPr lang="en-US" sz="2400" dirty="0">
                <a:solidFill>
                  <a:srgbClr val="FF0000"/>
                </a:solidFill>
              </a:rPr>
              <a:t>conflict</a:t>
            </a:r>
          </a:p>
          <a:p>
            <a:pPr lvl="2"/>
            <a:r>
              <a:rPr lang="en-US" sz="2000" dirty="0"/>
              <a:t>The goal is to account for factors that affect both the likelihood of treatment (</a:t>
            </a:r>
            <a:r>
              <a:rPr lang="en-US" sz="2000" dirty="0">
                <a:solidFill>
                  <a:srgbClr val="FF0000"/>
                </a:solidFill>
              </a:rPr>
              <a:t>conflict</a:t>
            </a:r>
            <a:r>
              <a:rPr lang="en-US" sz="2000" dirty="0"/>
              <a:t>) and the outcome (</a:t>
            </a:r>
            <a:r>
              <a:rPr lang="en-US" sz="2000" dirty="0">
                <a:solidFill>
                  <a:srgbClr val="FF0000"/>
                </a:solidFill>
              </a:rPr>
              <a:t>inequality</a:t>
            </a:r>
            <a:r>
              <a:rPr lang="en-US" sz="2000" dirty="0"/>
              <a:t>) </a:t>
            </a:r>
          </a:p>
          <a:p>
            <a:pPr lvl="2"/>
            <a:r>
              <a:rPr lang="en-US" sz="2000" dirty="0"/>
              <a:t>For each treated observation, we find a matched control observation that is most similar on key covariates</a:t>
            </a:r>
          </a:p>
          <a:p>
            <a:r>
              <a:rPr lang="en-US" sz="2400" dirty="0"/>
              <a:t>Once the sample observations (in this case, </a:t>
            </a:r>
            <a:r>
              <a:rPr lang="en-US" sz="2400" dirty="0">
                <a:solidFill>
                  <a:srgbClr val="FF0000"/>
                </a:solidFill>
              </a:rPr>
              <a:t>country-years</a:t>
            </a:r>
            <a:r>
              <a:rPr lang="en-US" sz="2400" dirty="0"/>
              <a:t>) are </a:t>
            </a:r>
            <a:r>
              <a:rPr lang="en-US" sz="2400" b="1" dirty="0"/>
              <a:t>balanced</a:t>
            </a:r>
            <a:r>
              <a:rPr lang="en-US" sz="2400" dirty="0"/>
              <a:t> on key covariates, estimate the treatment effect similarly to a randomized experiment, conditional on the propensity score</a:t>
            </a:r>
          </a:p>
          <a:p>
            <a:endParaRPr lang="en-US" sz="2400" dirty="0"/>
          </a:p>
          <a:p>
            <a:pPr marL="0" indent="0">
              <a:buNone/>
            </a:pPr>
            <a:r>
              <a:rPr lang="en-US" sz="2400" b="1" i="1" dirty="0"/>
              <a:t>* </a:t>
            </a:r>
            <a:r>
              <a:rPr lang="en-US" sz="2000" b="1" i="1" dirty="0"/>
              <a:t>For origins see: </a:t>
            </a:r>
            <a:r>
              <a:rPr lang="en-US" sz="2000" b="1" dirty="0"/>
              <a:t>Rosenbaum, P. &amp; Rubin, D. (1983)  The central role of the propensity score in observational studies for causal effects. </a:t>
            </a:r>
            <a:r>
              <a:rPr lang="en-US" sz="2000" b="1" i="1" dirty="0" err="1"/>
              <a:t>Biometrika</a:t>
            </a:r>
            <a:r>
              <a:rPr lang="en-US" sz="2000" b="1" i="1" dirty="0"/>
              <a:t> 70(1), pp. 41-55.</a:t>
            </a:r>
            <a:endParaRPr lang="en-US" sz="2400" b="1" i="1" dirty="0"/>
          </a:p>
        </p:txBody>
      </p:sp>
    </p:spTree>
    <p:extLst>
      <p:ext uri="{BB962C8B-B14F-4D97-AF65-F5344CB8AC3E}">
        <p14:creationId xmlns:p14="http://schemas.microsoft.com/office/powerpoint/2010/main" val="2304661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34185"/>
            <a:ext cx="10972800" cy="972441"/>
          </a:xfrm>
        </p:spPr>
        <p:txBody>
          <a:bodyPr/>
          <a:lstStyle/>
          <a:p>
            <a:r>
              <a:rPr lang="en-US" dirty="0"/>
              <a:t>Before and After Matching</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973016"/>
            <a:ext cx="8686800" cy="5068748"/>
          </a:xfrm>
          <a:prstGeom prst="rect">
            <a:avLst/>
          </a:prstGeom>
        </p:spPr>
      </p:pic>
    </p:spTree>
    <p:extLst>
      <p:ext uri="{BB962C8B-B14F-4D97-AF65-F5344CB8AC3E}">
        <p14:creationId xmlns:p14="http://schemas.microsoft.com/office/powerpoint/2010/main" val="38999593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66231"/>
            <a:ext cx="8229600" cy="972441"/>
          </a:xfrm>
        </p:spPr>
        <p:txBody>
          <a:bodyPr/>
          <a:lstStyle/>
          <a:p>
            <a:r>
              <a:rPr lang="en-US" sz="3600" dirty="0"/>
              <a:t>Have we constructed equivalent groups?</a:t>
            </a:r>
          </a:p>
        </p:txBody>
      </p:sp>
      <p:graphicFrame>
        <p:nvGraphicFramePr>
          <p:cNvPr id="3" name="Table 2"/>
          <p:cNvGraphicFramePr>
            <a:graphicFrameLocks noGrp="1"/>
          </p:cNvGraphicFramePr>
          <p:nvPr>
            <p:extLst>
              <p:ext uri="{D42A27DB-BD31-4B8C-83A1-F6EECF244321}">
                <p14:modId xmlns:p14="http://schemas.microsoft.com/office/powerpoint/2010/main" val="200307018"/>
              </p:ext>
            </p:extLst>
          </p:nvPr>
        </p:nvGraphicFramePr>
        <p:xfrm>
          <a:off x="1066799" y="1227763"/>
          <a:ext cx="10058401" cy="4317252"/>
        </p:xfrm>
        <a:graphic>
          <a:graphicData uri="http://schemas.openxmlformats.org/drawingml/2006/table">
            <a:tbl>
              <a:tblPr>
                <a:tableStyleId>{85BE263C-DBD7-4A20-BB59-AAB30ACAA65A}</a:tableStyleId>
              </a:tblPr>
              <a:tblGrid>
                <a:gridCol w="2894505">
                  <a:extLst>
                    <a:ext uri="{9D8B030D-6E8A-4147-A177-3AD203B41FA5}">
                      <a16:colId xmlns:a16="http://schemas.microsoft.com/office/drawing/2014/main" val="180198555"/>
                    </a:ext>
                  </a:extLst>
                </a:gridCol>
                <a:gridCol w="1162970">
                  <a:extLst>
                    <a:ext uri="{9D8B030D-6E8A-4147-A177-3AD203B41FA5}">
                      <a16:colId xmlns:a16="http://schemas.microsoft.com/office/drawing/2014/main" val="1394044152"/>
                    </a:ext>
                  </a:extLst>
                </a:gridCol>
                <a:gridCol w="1162970">
                  <a:extLst>
                    <a:ext uri="{9D8B030D-6E8A-4147-A177-3AD203B41FA5}">
                      <a16:colId xmlns:a16="http://schemas.microsoft.com/office/drawing/2014/main" val="309656085"/>
                    </a:ext>
                  </a:extLst>
                </a:gridCol>
                <a:gridCol w="1162970">
                  <a:extLst>
                    <a:ext uri="{9D8B030D-6E8A-4147-A177-3AD203B41FA5}">
                      <a16:colId xmlns:a16="http://schemas.microsoft.com/office/drawing/2014/main" val="4079893206"/>
                    </a:ext>
                  </a:extLst>
                </a:gridCol>
                <a:gridCol w="186076">
                  <a:extLst>
                    <a:ext uri="{9D8B030D-6E8A-4147-A177-3AD203B41FA5}">
                      <a16:colId xmlns:a16="http://schemas.microsoft.com/office/drawing/2014/main" val="704178898"/>
                    </a:ext>
                  </a:extLst>
                </a:gridCol>
                <a:gridCol w="1162970">
                  <a:extLst>
                    <a:ext uri="{9D8B030D-6E8A-4147-A177-3AD203B41FA5}">
                      <a16:colId xmlns:a16="http://schemas.microsoft.com/office/drawing/2014/main" val="3848011000"/>
                    </a:ext>
                  </a:extLst>
                </a:gridCol>
                <a:gridCol w="1162970">
                  <a:extLst>
                    <a:ext uri="{9D8B030D-6E8A-4147-A177-3AD203B41FA5}">
                      <a16:colId xmlns:a16="http://schemas.microsoft.com/office/drawing/2014/main" val="246799264"/>
                    </a:ext>
                  </a:extLst>
                </a:gridCol>
                <a:gridCol w="1162970">
                  <a:extLst>
                    <a:ext uri="{9D8B030D-6E8A-4147-A177-3AD203B41FA5}">
                      <a16:colId xmlns:a16="http://schemas.microsoft.com/office/drawing/2014/main" val="3785455941"/>
                    </a:ext>
                  </a:extLst>
                </a:gridCol>
              </a:tblGrid>
              <a:tr h="359771">
                <a:tc>
                  <a:txBody>
                    <a:bodyPr/>
                    <a:lstStyle/>
                    <a:p>
                      <a:pPr algn="l" fontAlgn="b"/>
                      <a:endParaRPr lang="en-US" sz="1800" b="0" i="0" u="none" strike="noStrike" dirty="0">
                        <a:solidFill>
                          <a:srgbClr val="000000"/>
                        </a:solidFill>
                        <a:effectLst/>
                        <a:latin typeface="Cambria" panose="02040503050406030204" pitchFamily="18" charset="0"/>
                      </a:endParaRPr>
                    </a:p>
                  </a:txBody>
                  <a:tcPr marL="9525" marR="9525" marT="9525" marB="0" anchor="b"/>
                </a:tc>
                <a:tc gridSpan="3">
                  <a:txBody>
                    <a:bodyPr/>
                    <a:lstStyle/>
                    <a:p>
                      <a:pPr algn="ctr" fontAlgn="b"/>
                      <a:r>
                        <a:rPr lang="en-US" sz="1800" u="none" strike="noStrike">
                          <a:effectLst/>
                        </a:rPr>
                        <a:t>Unmatched</a:t>
                      </a:r>
                      <a:endParaRPr lang="en-US" sz="1800" b="0" i="0" u="none" strike="noStrike">
                        <a:solidFill>
                          <a:srgbClr val="000000"/>
                        </a:solidFill>
                        <a:effectLst/>
                        <a:latin typeface="Cambria" panose="02040503050406030204" pitchFamily="18" charset="0"/>
                      </a:endParaRPr>
                    </a:p>
                  </a:txBody>
                  <a:tcPr marL="9525" marR="9525" marT="9525" marB="0" anchor="b">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endParaRPr lang="en-US" sz="1800" b="0" i="0" u="none" strike="noStrike">
                        <a:solidFill>
                          <a:srgbClr val="000000"/>
                        </a:solidFill>
                        <a:effectLst/>
                        <a:latin typeface="Cambria" panose="02040503050406030204" pitchFamily="18" charset="0"/>
                      </a:endParaRPr>
                    </a:p>
                  </a:txBody>
                  <a:tcPr marL="9525" marR="9525" marT="9525" marB="0" anchor="b"/>
                </a:tc>
                <a:tc gridSpan="3">
                  <a:txBody>
                    <a:bodyPr/>
                    <a:lstStyle/>
                    <a:p>
                      <a:pPr algn="ctr" fontAlgn="b"/>
                      <a:r>
                        <a:rPr lang="en-US" sz="1800" u="none" strike="noStrike">
                          <a:effectLst/>
                        </a:rPr>
                        <a:t>Matched</a:t>
                      </a:r>
                      <a:endParaRPr lang="en-US" sz="1800" b="0" i="0" u="none" strike="noStrike">
                        <a:solidFill>
                          <a:srgbClr val="000000"/>
                        </a:solidFill>
                        <a:effectLst/>
                        <a:latin typeface="Cambria" panose="02040503050406030204" pitchFamily="18" charset="0"/>
                      </a:endParaRPr>
                    </a:p>
                  </a:txBody>
                  <a:tcPr marL="9525" marR="9525" marT="9525" marB="0" anchor="b">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52234477"/>
                  </a:ext>
                </a:extLst>
              </a:tr>
              <a:tr h="359771">
                <a:tc>
                  <a:txBody>
                    <a:bodyPr/>
                    <a:lstStyle/>
                    <a:p>
                      <a:pPr algn="l" fontAlgn="b"/>
                      <a:endParaRPr lang="en-US" sz="1800" b="0" i="0" u="none" strike="noStrike" dirty="0">
                        <a:solidFill>
                          <a:srgbClr val="000000"/>
                        </a:solidFill>
                        <a:effectLst/>
                        <a:latin typeface="Cambria" panose="02040503050406030204" pitchFamily="18" charset="0"/>
                      </a:endParaRPr>
                    </a:p>
                  </a:txBody>
                  <a:tcPr marL="9525" marR="9525" marT="9525" marB="0" anchor="b">
                    <a:lnR>
                      <a:noFill/>
                    </a:lnR>
                  </a:tcPr>
                </a:tc>
                <a:tc>
                  <a:txBody>
                    <a:bodyPr/>
                    <a:lstStyle/>
                    <a:p>
                      <a:pPr algn="ctr" fontAlgn="b"/>
                      <a:r>
                        <a:rPr lang="en-US" sz="1800" u="none" strike="noStrike" dirty="0">
                          <a:effectLst/>
                        </a:rPr>
                        <a:t>Conflict</a:t>
                      </a:r>
                      <a:endParaRPr lang="en-US" sz="1800" b="0" i="0" u="none" strike="noStrike" dirty="0">
                        <a:solidFill>
                          <a:srgbClr val="000000"/>
                        </a:solidFill>
                        <a:effectLst/>
                        <a:latin typeface="Cambria" panose="02040503050406030204" pitchFamily="18" charset="0"/>
                      </a:endParaRP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u="none" strike="noStrike" dirty="0">
                          <a:effectLst/>
                        </a:rPr>
                        <a:t>No Conflict</a:t>
                      </a:r>
                      <a:endParaRPr lang="en-US" sz="1800" b="0" i="0" u="none" strike="noStrike" dirty="0">
                        <a:solidFill>
                          <a:srgbClr val="000000"/>
                        </a:solidFill>
                        <a:effectLst/>
                        <a:latin typeface="Cambria" panose="02040503050406030204" pitchFamily="18" charset="0"/>
                      </a:endParaRP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u="none" strike="noStrike" dirty="0">
                          <a:effectLst/>
                        </a:rPr>
                        <a:t>Difference</a:t>
                      </a:r>
                      <a:endParaRPr lang="en-US" sz="1800" b="0" i="0" u="none" strike="noStrike" dirty="0">
                        <a:solidFill>
                          <a:srgbClr val="000000"/>
                        </a:solidFill>
                        <a:effectLst/>
                        <a:latin typeface="Cambria" panose="02040503050406030204" pitchFamily="18" charset="0"/>
                      </a:endParaRP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800" b="0" i="0" u="none" strike="noStrike">
                        <a:solidFill>
                          <a:srgbClr val="000000"/>
                        </a:solidFill>
                        <a:effectLst/>
                        <a:latin typeface="Cambria" panose="02040503050406030204" pitchFamily="18" charset="0"/>
                      </a:endParaRPr>
                    </a:p>
                  </a:txBody>
                  <a:tcPr marL="9525" marR="9525" marT="9525" marB="0" anchor="b">
                    <a:lnL>
                      <a:noFill/>
                    </a:lnL>
                  </a:tcPr>
                </a:tc>
                <a:tc>
                  <a:txBody>
                    <a:bodyPr/>
                    <a:lstStyle/>
                    <a:p>
                      <a:pPr algn="ctr" fontAlgn="b"/>
                      <a:r>
                        <a:rPr lang="en-US" sz="1800" u="none" strike="noStrike" dirty="0">
                          <a:effectLst/>
                        </a:rPr>
                        <a:t>Conflict</a:t>
                      </a:r>
                      <a:endParaRPr lang="en-US" sz="1800" b="0" i="0" u="none" strike="noStrike" dirty="0">
                        <a:solidFill>
                          <a:srgbClr val="000000"/>
                        </a:solidFill>
                        <a:effectLst/>
                        <a:latin typeface="Cambria" panose="02040503050406030204" pitchFamily="18"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rPr>
                        <a:t>No Conflict</a:t>
                      </a:r>
                      <a:endParaRPr lang="en-US" sz="1800" b="0" i="0" u="none" strike="noStrike" dirty="0">
                        <a:solidFill>
                          <a:srgbClr val="000000"/>
                        </a:solidFill>
                        <a:effectLst/>
                        <a:latin typeface="Cambria" panose="02040503050406030204" pitchFamily="18"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rPr>
                        <a:t>Difference</a:t>
                      </a:r>
                      <a:endParaRPr lang="en-US" sz="1800" b="0" i="0" u="none" strike="noStrike" dirty="0">
                        <a:solidFill>
                          <a:srgbClr val="000000"/>
                        </a:solidFill>
                        <a:effectLst/>
                        <a:latin typeface="Cambria" panose="02040503050406030204" pitchFamily="18"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6252861"/>
                  </a:ext>
                </a:extLst>
              </a:tr>
              <a:tr h="359771">
                <a:tc>
                  <a:txBody>
                    <a:bodyPr/>
                    <a:lstStyle/>
                    <a:p>
                      <a:pPr algn="l" fontAlgn="b"/>
                      <a:r>
                        <a:rPr lang="en-US" sz="1800" u="none" strike="noStrike">
                          <a:effectLst/>
                        </a:rPr>
                        <a:t>Gini - ethnic/rel. groups</a:t>
                      </a:r>
                      <a:endParaRPr lang="en-US" sz="1800" b="0" i="0" u="none" strike="noStrike">
                        <a:solidFill>
                          <a:srgbClr val="000000"/>
                        </a:solidFill>
                        <a:effectLst/>
                        <a:latin typeface="Cambria" panose="02040503050406030204" pitchFamily="18" charset="0"/>
                      </a:endParaRPr>
                    </a:p>
                  </a:txBody>
                  <a:tcPr marL="9525" marR="9525" marT="9525" marB="0" anchor="b"/>
                </a:tc>
                <a:tc>
                  <a:txBody>
                    <a:bodyPr/>
                    <a:lstStyle/>
                    <a:p>
                      <a:pPr algn="ctr" fontAlgn="b"/>
                      <a:r>
                        <a:rPr lang="en-US" sz="1800" u="none" strike="noStrike">
                          <a:effectLst/>
                        </a:rPr>
                        <a:t>0.127 </a:t>
                      </a:r>
                      <a:endParaRPr lang="en-US" sz="1800" b="0" i="0" u="none" strike="noStrike">
                        <a:solidFill>
                          <a:srgbClr val="000000"/>
                        </a:solidFill>
                        <a:effectLst/>
                        <a:latin typeface="Cambria" panose="02040503050406030204" pitchFamily="18"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800" u="none" strike="noStrike">
                          <a:effectLst/>
                        </a:rPr>
                        <a:t>0.108 </a:t>
                      </a:r>
                      <a:endParaRPr lang="en-US" sz="1800" b="0" i="0" u="none" strike="noStrike">
                        <a:solidFill>
                          <a:srgbClr val="000000"/>
                        </a:solidFill>
                        <a:effectLst/>
                        <a:latin typeface="Cambria" panose="02040503050406030204" pitchFamily="18"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800" b="1" u="none" strike="noStrike" dirty="0">
                          <a:effectLst/>
                        </a:rPr>
                        <a:t>0.019*</a:t>
                      </a:r>
                      <a:endParaRPr lang="en-US" sz="1800" b="1" i="0" u="none" strike="noStrike" dirty="0">
                        <a:solidFill>
                          <a:srgbClr val="000000"/>
                        </a:solidFill>
                        <a:effectLst/>
                        <a:latin typeface="Cambria" panose="02040503050406030204" pitchFamily="18"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l" fontAlgn="b"/>
                      <a:endParaRPr lang="en-US" sz="1800" b="0" i="0" u="none" strike="noStrike">
                        <a:solidFill>
                          <a:srgbClr val="000000"/>
                        </a:solidFill>
                        <a:effectLst/>
                        <a:latin typeface="Cambria" panose="02040503050406030204" pitchFamily="18" charset="0"/>
                      </a:endParaRPr>
                    </a:p>
                  </a:txBody>
                  <a:tcPr marL="9525" marR="9525" marT="9525" marB="0" anchor="b"/>
                </a:tc>
                <a:tc>
                  <a:txBody>
                    <a:bodyPr/>
                    <a:lstStyle/>
                    <a:p>
                      <a:pPr algn="ctr" fontAlgn="b"/>
                      <a:r>
                        <a:rPr lang="en-US" sz="1800" u="none" strike="noStrike">
                          <a:effectLst/>
                        </a:rPr>
                        <a:t>0.111 </a:t>
                      </a:r>
                      <a:endParaRPr lang="en-US" sz="1800" b="0" i="0" u="none" strike="noStrike">
                        <a:solidFill>
                          <a:srgbClr val="000000"/>
                        </a:solidFill>
                        <a:effectLst/>
                        <a:latin typeface="Cambria" panose="02040503050406030204" pitchFamily="18"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800" u="none" strike="noStrike">
                          <a:effectLst/>
                        </a:rPr>
                        <a:t>0.099 </a:t>
                      </a:r>
                      <a:endParaRPr lang="en-US" sz="1800" b="0" i="0" u="none" strike="noStrike">
                        <a:solidFill>
                          <a:srgbClr val="000000"/>
                        </a:solidFill>
                        <a:effectLst/>
                        <a:latin typeface="Cambria" panose="02040503050406030204" pitchFamily="18"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800" b="1" u="none" strike="noStrike" dirty="0">
                          <a:effectLst/>
                        </a:rPr>
                        <a:t>0.012*</a:t>
                      </a:r>
                      <a:endParaRPr lang="en-US" sz="1800" b="1" i="0" u="none" strike="noStrike" dirty="0">
                        <a:solidFill>
                          <a:srgbClr val="000000"/>
                        </a:solidFill>
                        <a:effectLst/>
                        <a:latin typeface="Cambria" panose="02040503050406030204" pitchFamily="18" charset="0"/>
                      </a:endParaRPr>
                    </a:p>
                  </a:txBody>
                  <a:tcPr marL="9525" marR="9525" marT="9525"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846352143"/>
                  </a:ext>
                </a:extLst>
              </a:tr>
              <a:tr h="359771">
                <a:tc>
                  <a:txBody>
                    <a:bodyPr/>
                    <a:lstStyle/>
                    <a:p>
                      <a:pPr algn="l" fontAlgn="b"/>
                      <a:r>
                        <a:rPr lang="en-US" sz="1800" u="none" strike="noStrike" dirty="0">
                          <a:effectLst/>
                        </a:rPr>
                        <a:t>Gini - wealth decile groups</a:t>
                      </a:r>
                      <a:endParaRPr lang="en-US" sz="1800" b="0" i="0" u="none" strike="noStrike" dirty="0">
                        <a:solidFill>
                          <a:srgbClr val="000000"/>
                        </a:solidFill>
                        <a:effectLst/>
                        <a:latin typeface="Cambria" panose="02040503050406030204" pitchFamily="18" charset="0"/>
                      </a:endParaRPr>
                    </a:p>
                  </a:txBody>
                  <a:tcPr marL="9525" marR="9525" marT="9525" marB="0" anchor="b"/>
                </a:tc>
                <a:tc>
                  <a:txBody>
                    <a:bodyPr/>
                    <a:lstStyle/>
                    <a:p>
                      <a:pPr algn="ctr" fontAlgn="b"/>
                      <a:r>
                        <a:rPr lang="en-US" sz="1800" u="none" strike="noStrike">
                          <a:effectLst/>
                        </a:rPr>
                        <a:t>0.240 </a:t>
                      </a:r>
                      <a:endParaRPr lang="en-US" sz="1800" b="0" i="0" u="none" strike="noStrike">
                        <a:solidFill>
                          <a:srgbClr val="000000"/>
                        </a:solidFill>
                        <a:effectLst/>
                        <a:latin typeface="Cambria" panose="02040503050406030204" pitchFamily="18" charset="0"/>
                      </a:endParaRPr>
                    </a:p>
                  </a:txBody>
                  <a:tcPr marL="9525" marR="9525" marT="9525" marB="0" anchor="b"/>
                </a:tc>
                <a:tc>
                  <a:txBody>
                    <a:bodyPr/>
                    <a:lstStyle/>
                    <a:p>
                      <a:pPr algn="ctr" fontAlgn="b"/>
                      <a:r>
                        <a:rPr lang="en-US" sz="1800" u="none" strike="noStrike">
                          <a:effectLst/>
                        </a:rPr>
                        <a:t>0.223 </a:t>
                      </a:r>
                      <a:endParaRPr lang="en-US" sz="1800" b="0" i="0" u="none" strike="noStrike">
                        <a:solidFill>
                          <a:srgbClr val="000000"/>
                        </a:solidFill>
                        <a:effectLst/>
                        <a:latin typeface="Cambria" panose="02040503050406030204" pitchFamily="18" charset="0"/>
                      </a:endParaRPr>
                    </a:p>
                  </a:txBody>
                  <a:tcPr marL="9525" marR="9525" marT="9525" marB="0" anchor="b"/>
                </a:tc>
                <a:tc>
                  <a:txBody>
                    <a:bodyPr/>
                    <a:lstStyle/>
                    <a:p>
                      <a:pPr algn="ctr" fontAlgn="b"/>
                      <a:r>
                        <a:rPr lang="en-US" sz="1800" b="1" u="none" strike="noStrike" dirty="0">
                          <a:effectLst/>
                        </a:rPr>
                        <a:t>0.017*</a:t>
                      </a:r>
                      <a:endParaRPr lang="en-US" sz="1800" b="1" i="0" u="none" strike="noStrike" dirty="0">
                        <a:solidFill>
                          <a:srgbClr val="000000"/>
                        </a:solidFill>
                        <a:effectLst/>
                        <a:latin typeface="Cambria" panose="02040503050406030204" pitchFamily="18" charset="0"/>
                      </a:endParaRPr>
                    </a:p>
                  </a:txBody>
                  <a:tcPr marL="9525" marR="9525" marT="9525" marB="0" anchor="b"/>
                </a:tc>
                <a:tc>
                  <a:txBody>
                    <a:bodyPr/>
                    <a:lstStyle/>
                    <a:p>
                      <a:pPr algn="l" fontAlgn="b"/>
                      <a:endParaRPr lang="en-US" sz="1800" b="0" i="0" u="none" strike="noStrike">
                        <a:solidFill>
                          <a:srgbClr val="000000"/>
                        </a:solidFill>
                        <a:effectLst/>
                        <a:latin typeface="Cambria" panose="02040503050406030204" pitchFamily="18" charset="0"/>
                      </a:endParaRPr>
                    </a:p>
                  </a:txBody>
                  <a:tcPr marL="9525" marR="9525" marT="9525" marB="0" anchor="b"/>
                </a:tc>
                <a:tc>
                  <a:txBody>
                    <a:bodyPr/>
                    <a:lstStyle/>
                    <a:p>
                      <a:pPr algn="ctr" fontAlgn="b"/>
                      <a:r>
                        <a:rPr lang="en-US" sz="1800" u="none" strike="noStrike">
                          <a:effectLst/>
                        </a:rPr>
                        <a:t>0.214 </a:t>
                      </a:r>
                      <a:endParaRPr lang="en-US" sz="1800" b="0" i="0" u="none" strike="noStrike">
                        <a:solidFill>
                          <a:srgbClr val="000000"/>
                        </a:solidFill>
                        <a:effectLst/>
                        <a:latin typeface="Cambria" panose="02040503050406030204" pitchFamily="18" charset="0"/>
                      </a:endParaRPr>
                    </a:p>
                  </a:txBody>
                  <a:tcPr marL="9525" marR="9525" marT="9525" marB="0" anchor="b"/>
                </a:tc>
                <a:tc>
                  <a:txBody>
                    <a:bodyPr/>
                    <a:lstStyle/>
                    <a:p>
                      <a:pPr algn="ctr" fontAlgn="b"/>
                      <a:r>
                        <a:rPr lang="en-US" sz="1800" u="none" strike="noStrike">
                          <a:effectLst/>
                        </a:rPr>
                        <a:t>0.207 </a:t>
                      </a:r>
                      <a:endParaRPr lang="en-US" sz="1800" b="0" i="0" u="none" strike="noStrike">
                        <a:solidFill>
                          <a:srgbClr val="000000"/>
                        </a:solidFill>
                        <a:effectLst/>
                        <a:latin typeface="Cambria" panose="02040503050406030204" pitchFamily="18" charset="0"/>
                      </a:endParaRPr>
                    </a:p>
                  </a:txBody>
                  <a:tcPr marL="9525" marR="9525" marT="9525" marB="0" anchor="b"/>
                </a:tc>
                <a:tc>
                  <a:txBody>
                    <a:bodyPr/>
                    <a:lstStyle/>
                    <a:p>
                      <a:pPr algn="ctr" fontAlgn="b"/>
                      <a:r>
                        <a:rPr lang="en-US" sz="1800" u="none" strike="noStrike">
                          <a:effectLst/>
                        </a:rPr>
                        <a:t>0.007</a:t>
                      </a:r>
                      <a:endParaRPr lang="en-US" sz="1800" b="0" i="0" u="none" strike="noStrike">
                        <a:solidFill>
                          <a:srgbClr val="000000"/>
                        </a:solidFill>
                        <a:effectLst/>
                        <a:latin typeface="Cambria" panose="02040503050406030204" pitchFamily="18" charset="0"/>
                      </a:endParaRPr>
                    </a:p>
                  </a:txBody>
                  <a:tcPr marL="9525" marR="9525" marT="9525" marB="0" anchor="b"/>
                </a:tc>
                <a:extLst>
                  <a:ext uri="{0D108BD9-81ED-4DB2-BD59-A6C34878D82A}">
                    <a16:rowId xmlns:a16="http://schemas.microsoft.com/office/drawing/2014/main" val="2117265200"/>
                  </a:ext>
                </a:extLst>
              </a:tr>
              <a:tr h="359771">
                <a:tc>
                  <a:txBody>
                    <a:bodyPr/>
                    <a:lstStyle/>
                    <a:p>
                      <a:pPr algn="l" fontAlgn="b"/>
                      <a:r>
                        <a:rPr lang="en-US" sz="1800" u="none" strike="noStrike" dirty="0">
                          <a:effectLst/>
                        </a:rPr>
                        <a:t>Gini - national</a:t>
                      </a:r>
                      <a:endParaRPr lang="en-US" sz="1800" b="0" i="0" u="none" strike="noStrike" dirty="0">
                        <a:solidFill>
                          <a:srgbClr val="000000"/>
                        </a:solidFill>
                        <a:effectLst/>
                        <a:latin typeface="Cambria" panose="02040503050406030204" pitchFamily="18" charset="0"/>
                      </a:endParaRPr>
                    </a:p>
                  </a:txBody>
                  <a:tcPr marL="9525" marR="9525" marT="9525" marB="0" anchor="b"/>
                </a:tc>
                <a:tc>
                  <a:txBody>
                    <a:bodyPr/>
                    <a:lstStyle/>
                    <a:p>
                      <a:pPr algn="ctr" fontAlgn="b"/>
                      <a:r>
                        <a:rPr lang="en-US" sz="1800" u="none" strike="noStrike">
                          <a:effectLst/>
                        </a:rPr>
                        <a:t>0.454 </a:t>
                      </a:r>
                      <a:endParaRPr lang="en-US" sz="1800" b="0" i="0" u="none" strike="noStrike">
                        <a:solidFill>
                          <a:srgbClr val="000000"/>
                        </a:solidFill>
                        <a:effectLst/>
                        <a:latin typeface="Cambria" panose="02040503050406030204" pitchFamily="18" charset="0"/>
                      </a:endParaRPr>
                    </a:p>
                  </a:txBody>
                  <a:tcPr marL="9525" marR="9525" marT="9525" marB="0" anchor="b"/>
                </a:tc>
                <a:tc>
                  <a:txBody>
                    <a:bodyPr/>
                    <a:lstStyle/>
                    <a:p>
                      <a:pPr algn="ctr" fontAlgn="b"/>
                      <a:r>
                        <a:rPr lang="en-US" sz="1800" u="none" strike="noStrike">
                          <a:effectLst/>
                        </a:rPr>
                        <a:t>0.420 </a:t>
                      </a:r>
                      <a:endParaRPr lang="en-US" sz="1800" b="0" i="0" u="none" strike="noStrike">
                        <a:solidFill>
                          <a:srgbClr val="000000"/>
                        </a:solidFill>
                        <a:effectLst/>
                        <a:latin typeface="Cambria" panose="02040503050406030204" pitchFamily="18" charset="0"/>
                      </a:endParaRPr>
                    </a:p>
                  </a:txBody>
                  <a:tcPr marL="9525" marR="9525" marT="9525" marB="0" anchor="b"/>
                </a:tc>
                <a:tc>
                  <a:txBody>
                    <a:bodyPr/>
                    <a:lstStyle/>
                    <a:p>
                      <a:pPr algn="ctr" fontAlgn="b"/>
                      <a:r>
                        <a:rPr lang="en-US" sz="1800" b="1" u="none" strike="noStrike" dirty="0">
                          <a:effectLst/>
                        </a:rPr>
                        <a:t>0.034*</a:t>
                      </a:r>
                      <a:endParaRPr lang="en-US" sz="1800" b="1" i="0" u="none" strike="noStrike" dirty="0">
                        <a:solidFill>
                          <a:srgbClr val="000000"/>
                        </a:solidFill>
                        <a:effectLst/>
                        <a:latin typeface="Cambria" panose="02040503050406030204" pitchFamily="18" charset="0"/>
                      </a:endParaRPr>
                    </a:p>
                  </a:txBody>
                  <a:tcPr marL="9525" marR="9525" marT="9525" marB="0" anchor="b"/>
                </a:tc>
                <a:tc>
                  <a:txBody>
                    <a:bodyPr/>
                    <a:lstStyle/>
                    <a:p>
                      <a:pPr algn="l" fontAlgn="b"/>
                      <a:endParaRPr lang="en-US" sz="1800" b="0" i="0" u="none" strike="noStrike">
                        <a:solidFill>
                          <a:srgbClr val="000000"/>
                        </a:solidFill>
                        <a:effectLst/>
                        <a:latin typeface="Cambria" panose="02040503050406030204" pitchFamily="18" charset="0"/>
                      </a:endParaRPr>
                    </a:p>
                  </a:txBody>
                  <a:tcPr marL="9525" marR="9525" marT="9525" marB="0" anchor="b"/>
                </a:tc>
                <a:tc>
                  <a:txBody>
                    <a:bodyPr/>
                    <a:lstStyle/>
                    <a:p>
                      <a:pPr algn="ctr" fontAlgn="b"/>
                      <a:r>
                        <a:rPr lang="en-US" sz="1800" u="none" strike="noStrike">
                          <a:effectLst/>
                        </a:rPr>
                        <a:t>0.398 </a:t>
                      </a:r>
                      <a:endParaRPr lang="en-US" sz="1800" b="0" i="0" u="none" strike="noStrike">
                        <a:solidFill>
                          <a:srgbClr val="000000"/>
                        </a:solidFill>
                        <a:effectLst/>
                        <a:latin typeface="Cambria" panose="02040503050406030204" pitchFamily="18" charset="0"/>
                      </a:endParaRPr>
                    </a:p>
                  </a:txBody>
                  <a:tcPr marL="9525" marR="9525" marT="9525" marB="0" anchor="b"/>
                </a:tc>
                <a:tc>
                  <a:txBody>
                    <a:bodyPr/>
                    <a:lstStyle/>
                    <a:p>
                      <a:pPr algn="ctr" fontAlgn="b"/>
                      <a:r>
                        <a:rPr lang="en-US" sz="1800" u="none" strike="noStrike">
                          <a:effectLst/>
                        </a:rPr>
                        <a:t>0.422 </a:t>
                      </a:r>
                      <a:endParaRPr lang="en-US" sz="1800" b="0" i="0" u="none" strike="noStrike">
                        <a:solidFill>
                          <a:srgbClr val="000000"/>
                        </a:solidFill>
                        <a:effectLst/>
                        <a:latin typeface="Cambria" panose="02040503050406030204" pitchFamily="18" charset="0"/>
                      </a:endParaRPr>
                    </a:p>
                  </a:txBody>
                  <a:tcPr marL="9525" marR="9525" marT="9525" marB="0" anchor="b"/>
                </a:tc>
                <a:tc>
                  <a:txBody>
                    <a:bodyPr/>
                    <a:lstStyle/>
                    <a:p>
                      <a:pPr algn="ctr" fontAlgn="b"/>
                      <a:r>
                        <a:rPr lang="en-US" sz="1800" u="none" strike="noStrike">
                          <a:effectLst/>
                        </a:rPr>
                        <a:t>-0.024</a:t>
                      </a:r>
                      <a:endParaRPr lang="en-US" sz="1800" b="0" i="0" u="none" strike="noStrike">
                        <a:solidFill>
                          <a:srgbClr val="000000"/>
                        </a:solidFill>
                        <a:effectLst/>
                        <a:latin typeface="Cambria" panose="02040503050406030204" pitchFamily="18" charset="0"/>
                      </a:endParaRPr>
                    </a:p>
                  </a:txBody>
                  <a:tcPr marL="9525" marR="9525" marT="9525" marB="0" anchor="b"/>
                </a:tc>
                <a:extLst>
                  <a:ext uri="{0D108BD9-81ED-4DB2-BD59-A6C34878D82A}">
                    <a16:rowId xmlns:a16="http://schemas.microsoft.com/office/drawing/2014/main" val="1563881340"/>
                  </a:ext>
                </a:extLst>
              </a:tr>
              <a:tr h="359771">
                <a:tc>
                  <a:txBody>
                    <a:bodyPr/>
                    <a:lstStyle/>
                    <a:p>
                      <a:pPr algn="l" fontAlgn="b"/>
                      <a:r>
                        <a:rPr lang="en-US" sz="1800" u="none" strike="noStrike" dirty="0">
                          <a:effectLst/>
                        </a:rPr>
                        <a:t>ln(Oil production per capita)</a:t>
                      </a:r>
                      <a:endParaRPr lang="en-US" sz="1800" b="0" i="0" u="none" strike="noStrike" dirty="0">
                        <a:solidFill>
                          <a:srgbClr val="000000"/>
                        </a:solidFill>
                        <a:effectLst/>
                        <a:latin typeface="Cambria" panose="02040503050406030204" pitchFamily="18" charset="0"/>
                      </a:endParaRPr>
                    </a:p>
                  </a:txBody>
                  <a:tcPr marL="9525" marR="9525" marT="9525" marB="0" anchor="b"/>
                </a:tc>
                <a:tc>
                  <a:txBody>
                    <a:bodyPr/>
                    <a:lstStyle/>
                    <a:p>
                      <a:pPr algn="ctr" fontAlgn="b"/>
                      <a:r>
                        <a:rPr lang="en-US" sz="1800" u="none" strike="noStrike" dirty="0">
                          <a:effectLst/>
                        </a:rPr>
                        <a:t>2.136 </a:t>
                      </a:r>
                      <a:endParaRPr lang="en-US" sz="1800" b="0" i="0" u="none" strike="noStrike" dirty="0">
                        <a:solidFill>
                          <a:srgbClr val="000000"/>
                        </a:solidFill>
                        <a:effectLst/>
                        <a:latin typeface="Cambria" panose="02040503050406030204" pitchFamily="18" charset="0"/>
                      </a:endParaRPr>
                    </a:p>
                  </a:txBody>
                  <a:tcPr marL="9525" marR="9525" marT="9525" marB="0" anchor="b"/>
                </a:tc>
                <a:tc>
                  <a:txBody>
                    <a:bodyPr/>
                    <a:lstStyle/>
                    <a:p>
                      <a:pPr algn="ctr" fontAlgn="b"/>
                      <a:r>
                        <a:rPr lang="en-US" sz="1800" u="none" strike="noStrike" dirty="0">
                          <a:effectLst/>
                        </a:rPr>
                        <a:t>2.263 </a:t>
                      </a:r>
                      <a:endParaRPr lang="en-US" sz="1800" b="0" i="0" u="none" strike="noStrike" dirty="0">
                        <a:solidFill>
                          <a:srgbClr val="000000"/>
                        </a:solidFill>
                        <a:effectLst/>
                        <a:latin typeface="Cambria" panose="02040503050406030204" pitchFamily="18" charset="0"/>
                      </a:endParaRPr>
                    </a:p>
                  </a:txBody>
                  <a:tcPr marL="9525" marR="9525" marT="9525" marB="0" anchor="b"/>
                </a:tc>
                <a:tc>
                  <a:txBody>
                    <a:bodyPr/>
                    <a:lstStyle/>
                    <a:p>
                      <a:pPr algn="ctr" fontAlgn="b"/>
                      <a:r>
                        <a:rPr lang="en-US" sz="1800" b="1" u="none" strike="noStrike" dirty="0">
                          <a:effectLst/>
                        </a:rPr>
                        <a:t>-0.127</a:t>
                      </a:r>
                      <a:endParaRPr lang="en-US" sz="1800" b="1" i="0" u="none" strike="noStrike" dirty="0">
                        <a:solidFill>
                          <a:srgbClr val="000000"/>
                        </a:solidFill>
                        <a:effectLst/>
                        <a:latin typeface="Cambria" panose="02040503050406030204" pitchFamily="18" charset="0"/>
                      </a:endParaRPr>
                    </a:p>
                  </a:txBody>
                  <a:tcPr marL="9525" marR="9525" marT="9525" marB="0" anchor="b"/>
                </a:tc>
                <a:tc>
                  <a:txBody>
                    <a:bodyPr/>
                    <a:lstStyle/>
                    <a:p>
                      <a:pPr algn="l" fontAlgn="b"/>
                      <a:endParaRPr lang="en-US" sz="1800" b="0" i="0" u="none" strike="noStrike">
                        <a:solidFill>
                          <a:srgbClr val="000000"/>
                        </a:solidFill>
                        <a:effectLst/>
                        <a:latin typeface="Cambria" panose="02040503050406030204" pitchFamily="18" charset="0"/>
                      </a:endParaRPr>
                    </a:p>
                  </a:txBody>
                  <a:tcPr marL="9525" marR="9525" marT="9525" marB="0" anchor="b"/>
                </a:tc>
                <a:tc>
                  <a:txBody>
                    <a:bodyPr/>
                    <a:lstStyle/>
                    <a:p>
                      <a:pPr algn="ctr" fontAlgn="b"/>
                      <a:r>
                        <a:rPr lang="en-US" sz="1800" u="none" strike="noStrike">
                          <a:effectLst/>
                        </a:rPr>
                        <a:t>3.497 </a:t>
                      </a:r>
                      <a:endParaRPr lang="en-US" sz="1800" b="0" i="0" u="none" strike="noStrike">
                        <a:solidFill>
                          <a:srgbClr val="000000"/>
                        </a:solidFill>
                        <a:effectLst/>
                        <a:latin typeface="Cambria" panose="02040503050406030204" pitchFamily="18" charset="0"/>
                      </a:endParaRPr>
                    </a:p>
                  </a:txBody>
                  <a:tcPr marL="9525" marR="9525" marT="9525" marB="0" anchor="b"/>
                </a:tc>
                <a:tc>
                  <a:txBody>
                    <a:bodyPr/>
                    <a:lstStyle/>
                    <a:p>
                      <a:pPr algn="ctr" fontAlgn="b"/>
                      <a:r>
                        <a:rPr lang="en-US" sz="1800" u="none" strike="noStrike">
                          <a:effectLst/>
                        </a:rPr>
                        <a:t>3.099 </a:t>
                      </a:r>
                      <a:endParaRPr lang="en-US" sz="1800" b="0" i="0" u="none" strike="noStrike">
                        <a:solidFill>
                          <a:srgbClr val="000000"/>
                        </a:solidFill>
                        <a:effectLst/>
                        <a:latin typeface="Cambria" panose="02040503050406030204" pitchFamily="18" charset="0"/>
                      </a:endParaRPr>
                    </a:p>
                  </a:txBody>
                  <a:tcPr marL="9525" marR="9525" marT="9525" marB="0" anchor="b"/>
                </a:tc>
                <a:tc>
                  <a:txBody>
                    <a:bodyPr/>
                    <a:lstStyle/>
                    <a:p>
                      <a:pPr algn="ctr" fontAlgn="b"/>
                      <a:r>
                        <a:rPr lang="en-US" sz="1800" u="none" strike="noStrike">
                          <a:effectLst/>
                        </a:rPr>
                        <a:t>0.397</a:t>
                      </a:r>
                      <a:endParaRPr lang="en-US" sz="1800" b="0" i="0" u="none" strike="noStrike">
                        <a:solidFill>
                          <a:srgbClr val="000000"/>
                        </a:solidFill>
                        <a:effectLst/>
                        <a:latin typeface="Cambria" panose="02040503050406030204" pitchFamily="18" charset="0"/>
                      </a:endParaRPr>
                    </a:p>
                  </a:txBody>
                  <a:tcPr marL="9525" marR="9525" marT="9525" marB="0" anchor="b"/>
                </a:tc>
                <a:extLst>
                  <a:ext uri="{0D108BD9-81ED-4DB2-BD59-A6C34878D82A}">
                    <a16:rowId xmlns:a16="http://schemas.microsoft.com/office/drawing/2014/main" val="21553017"/>
                  </a:ext>
                </a:extLst>
              </a:tr>
              <a:tr h="359771">
                <a:tc>
                  <a:txBody>
                    <a:bodyPr/>
                    <a:lstStyle/>
                    <a:p>
                      <a:pPr algn="l" fontAlgn="b"/>
                      <a:r>
                        <a:rPr lang="en-US" sz="1800" u="none" strike="noStrike" dirty="0">
                          <a:effectLst/>
                        </a:rPr>
                        <a:t>ln(Real GDP per capita)</a:t>
                      </a:r>
                      <a:endParaRPr lang="en-US" sz="1800" b="0" i="0" u="none" strike="noStrike" dirty="0">
                        <a:solidFill>
                          <a:srgbClr val="000000"/>
                        </a:solidFill>
                        <a:effectLst/>
                        <a:latin typeface="Cambria" panose="02040503050406030204" pitchFamily="18" charset="0"/>
                      </a:endParaRPr>
                    </a:p>
                  </a:txBody>
                  <a:tcPr marL="9525" marR="9525" marT="9525" marB="0" anchor="b"/>
                </a:tc>
                <a:tc>
                  <a:txBody>
                    <a:bodyPr/>
                    <a:lstStyle/>
                    <a:p>
                      <a:pPr algn="ctr" fontAlgn="b"/>
                      <a:r>
                        <a:rPr lang="en-US" sz="1800" u="none" strike="noStrike">
                          <a:effectLst/>
                        </a:rPr>
                        <a:t>7.545 </a:t>
                      </a:r>
                      <a:endParaRPr lang="en-US" sz="1800" b="0" i="0" u="none" strike="noStrike">
                        <a:solidFill>
                          <a:srgbClr val="000000"/>
                        </a:solidFill>
                        <a:effectLst/>
                        <a:latin typeface="Cambria" panose="02040503050406030204" pitchFamily="18" charset="0"/>
                      </a:endParaRPr>
                    </a:p>
                  </a:txBody>
                  <a:tcPr marL="9525" marR="9525" marT="9525" marB="0" anchor="b"/>
                </a:tc>
                <a:tc>
                  <a:txBody>
                    <a:bodyPr/>
                    <a:lstStyle/>
                    <a:p>
                      <a:pPr algn="ctr" fontAlgn="b"/>
                      <a:r>
                        <a:rPr lang="en-US" sz="1800" u="none" strike="noStrike">
                          <a:effectLst/>
                        </a:rPr>
                        <a:t>7.712 </a:t>
                      </a:r>
                      <a:endParaRPr lang="en-US" sz="1800" b="0" i="0" u="none" strike="noStrike">
                        <a:solidFill>
                          <a:srgbClr val="000000"/>
                        </a:solidFill>
                        <a:effectLst/>
                        <a:latin typeface="Cambria" panose="02040503050406030204" pitchFamily="18" charset="0"/>
                      </a:endParaRPr>
                    </a:p>
                  </a:txBody>
                  <a:tcPr marL="9525" marR="9525" marT="9525" marB="0" anchor="b"/>
                </a:tc>
                <a:tc>
                  <a:txBody>
                    <a:bodyPr/>
                    <a:lstStyle/>
                    <a:p>
                      <a:pPr algn="ctr" fontAlgn="b"/>
                      <a:r>
                        <a:rPr lang="en-US" sz="1800" b="1" u="none" strike="noStrike" dirty="0">
                          <a:effectLst/>
                        </a:rPr>
                        <a:t>-0.167*</a:t>
                      </a:r>
                      <a:endParaRPr lang="en-US" sz="1800" b="1" i="0" u="none" strike="noStrike" dirty="0">
                        <a:solidFill>
                          <a:srgbClr val="000000"/>
                        </a:solidFill>
                        <a:effectLst/>
                        <a:latin typeface="Cambria" panose="02040503050406030204" pitchFamily="18" charset="0"/>
                      </a:endParaRPr>
                    </a:p>
                  </a:txBody>
                  <a:tcPr marL="9525" marR="9525" marT="9525" marB="0" anchor="b"/>
                </a:tc>
                <a:tc>
                  <a:txBody>
                    <a:bodyPr/>
                    <a:lstStyle/>
                    <a:p>
                      <a:pPr algn="l" fontAlgn="b"/>
                      <a:endParaRPr lang="en-US" sz="1800" b="0" i="0" u="none" strike="noStrike">
                        <a:solidFill>
                          <a:srgbClr val="000000"/>
                        </a:solidFill>
                        <a:effectLst/>
                        <a:latin typeface="Cambria" panose="02040503050406030204" pitchFamily="18" charset="0"/>
                      </a:endParaRPr>
                    </a:p>
                  </a:txBody>
                  <a:tcPr marL="9525" marR="9525" marT="9525" marB="0" anchor="b"/>
                </a:tc>
                <a:tc>
                  <a:txBody>
                    <a:bodyPr/>
                    <a:lstStyle/>
                    <a:p>
                      <a:pPr algn="ctr" fontAlgn="b"/>
                      <a:r>
                        <a:rPr lang="en-US" sz="1800" u="none" strike="noStrike">
                          <a:effectLst/>
                        </a:rPr>
                        <a:t>8.132 </a:t>
                      </a:r>
                      <a:endParaRPr lang="en-US" sz="1800" b="0" i="0" u="none" strike="noStrike">
                        <a:solidFill>
                          <a:srgbClr val="000000"/>
                        </a:solidFill>
                        <a:effectLst/>
                        <a:latin typeface="Cambria" panose="02040503050406030204" pitchFamily="18" charset="0"/>
                      </a:endParaRPr>
                    </a:p>
                  </a:txBody>
                  <a:tcPr marL="9525" marR="9525" marT="9525" marB="0" anchor="b"/>
                </a:tc>
                <a:tc>
                  <a:txBody>
                    <a:bodyPr/>
                    <a:lstStyle/>
                    <a:p>
                      <a:pPr algn="ctr" fontAlgn="b"/>
                      <a:r>
                        <a:rPr lang="en-US" sz="1800" u="none" strike="noStrike">
                          <a:effectLst/>
                        </a:rPr>
                        <a:t>8.115 </a:t>
                      </a:r>
                      <a:endParaRPr lang="en-US" sz="1800" b="0" i="0" u="none" strike="noStrike">
                        <a:solidFill>
                          <a:srgbClr val="000000"/>
                        </a:solidFill>
                        <a:effectLst/>
                        <a:latin typeface="Cambria" panose="02040503050406030204" pitchFamily="18" charset="0"/>
                      </a:endParaRPr>
                    </a:p>
                  </a:txBody>
                  <a:tcPr marL="9525" marR="9525" marT="9525" marB="0" anchor="b"/>
                </a:tc>
                <a:tc>
                  <a:txBody>
                    <a:bodyPr/>
                    <a:lstStyle/>
                    <a:p>
                      <a:pPr algn="ctr" fontAlgn="b"/>
                      <a:r>
                        <a:rPr lang="en-US" sz="1800" u="none" strike="noStrike">
                          <a:effectLst/>
                        </a:rPr>
                        <a:t>0.017</a:t>
                      </a:r>
                      <a:endParaRPr lang="en-US" sz="1800" b="0" i="0" u="none" strike="noStrike">
                        <a:solidFill>
                          <a:srgbClr val="000000"/>
                        </a:solidFill>
                        <a:effectLst/>
                        <a:latin typeface="Cambria" panose="02040503050406030204" pitchFamily="18" charset="0"/>
                      </a:endParaRPr>
                    </a:p>
                  </a:txBody>
                  <a:tcPr marL="9525" marR="9525" marT="9525" marB="0" anchor="b"/>
                </a:tc>
                <a:extLst>
                  <a:ext uri="{0D108BD9-81ED-4DB2-BD59-A6C34878D82A}">
                    <a16:rowId xmlns:a16="http://schemas.microsoft.com/office/drawing/2014/main" val="1050283487"/>
                  </a:ext>
                </a:extLst>
              </a:tr>
              <a:tr h="359771">
                <a:tc>
                  <a:txBody>
                    <a:bodyPr/>
                    <a:lstStyle/>
                    <a:p>
                      <a:pPr algn="l" fontAlgn="b"/>
                      <a:r>
                        <a:rPr lang="en-US" sz="1800" u="none" strike="noStrike" dirty="0">
                          <a:effectLst/>
                        </a:rPr>
                        <a:t>ln(Total population)</a:t>
                      </a:r>
                      <a:endParaRPr lang="en-US" sz="1800" b="0" i="0" u="none" strike="noStrike" dirty="0">
                        <a:solidFill>
                          <a:srgbClr val="000000"/>
                        </a:solidFill>
                        <a:effectLst/>
                        <a:latin typeface="Cambria" panose="02040503050406030204" pitchFamily="18" charset="0"/>
                      </a:endParaRPr>
                    </a:p>
                  </a:txBody>
                  <a:tcPr marL="9525" marR="9525" marT="9525" marB="0" anchor="b"/>
                </a:tc>
                <a:tc>
                  <a:txBody>
                    <a:bodyPr/>
                    <a:lstStyle/>
                    <a:p>
                      <a:pPr algn="ctr" fontAlgn="b"/>
                      <a:r>
                        <a:rPr lang="en-US" sz="1800" u="none" strike="noStrike">
                          <a:effectLst/>
                        </a:rPr>
                        <a:t>9.615 </a:t>
                      </a:r>
                      <a:endParaRPr lang="en-US" sz="1800" b="0" i="0" u="none" strike="noStrike">
                        <a:solidFill>
                          <a:srgbClr val="000000"/>
                        </a:solidFill>
                        <a:effectLst/>
                        <a:latin typeface="Cambria" panose="02040503050406030204" pitchFamily="18" charset="0"/>
                      </a:endParaRPr>
                    </a:p>
                  </a:txBody>
                  <a:tcPr marL="9525" marR="9525" marT="9525" marB="0" anchor="b"/>
                </a:tc>
                <a:tc>
                  <a:txBody>
                    <a:bodyPr/>
                    <a:lstStyle/>
                    <a:p>
                      <a:pPr algn="ctr" fontAlgn="b"/>
                      <a:r>
                        <a:rPr lang="en-US" sz="1800" u="none" strike="noStrike">
                          <a:effectLst/>
                        </a:rPr>
                        <a:t>8.662 </a:t>
                      </a:r>
                      <a:endParaRPr lang="en-US" sz="1800" b="0" i="0" u="none" strike="noStrike">
                        <a:solidFill>
                          <a:srgbClr val="000000"/>
                        </a:solidFill>
                        <a:effectLst/>
                        <a:latin typeface="Cambria" panose="02040503050406030204" pitchFamily="18" charset="0"/>
                      </a:endParaRPr>
                    </a:p>
                  </a:txBody>
                  <a:tcPr marL="9525" marR="9525" marT="9525" marB="0" anchor="b"/>
                </a:tc>
                <a:tc>
                  <a:txBody>
                    <a:bodyPr/>
                    <a:lstStyle/>
                    <a:p>
                      <a:pPr algn="ctr" fontAlgn="b"/>
                      <a:r>
                        <a:rPr lang="en-US" sz="1800" b="1" u="none" strike="noStrike" dirty="0">
                          <a:effectLst/>
                        </a:rPr>
                        <a:t>0.953*</a:t>
                      </a:r>
                      <a:endParaRPr lang="en-US" sz="1800" b="1" i="0" u="none" strike="noStrike" dirty="0">
                        <a:solidFill>
                          <a:srgbClr val="000000"/>
                        </a:solidFill>
                        <a:effectLst/>
                        <a:latin typeface="Cambria" panose="02040503050406030204" pitchFamily="18" charset="0"/>
                      </a:endParaRPr>
                    </a:p>
                  </a:txBody>
                  <a:tcPr marL="9525" marR="9525" marT="9525" marB="0" anchor="b"/>
                </a:tc>
                <a:tc>
                  <a:txBody>
                    <a:bodyPr/>
                    <a:lstStyle/>
                    <a:p>
                      <a:pPr algn="l" fontAlgn="b"/>
                      <a:endParaRPr lang="en-US" sz="1800" b="0" i="0" u="none" strike="noStrike">
                        <a:solidFill>
                          <a:srgbClr val="000000"/>
                        </a:solidFill>
                        <a:effectLst/>
                        <a:latin typeface="Cambria" panose="02040503050406030204" pitchFamily="18" charset="0"/>
                      </a:endParaRPr>
                    </a:p>
                  </a:txBody>
                  <a:tcPr marL="9525" marR="9525" marT="9525" marB="0" anchor="b"/>
                </a:tc>
                <a:tc>
                  <a:txBody>
                    <a:bodyPr/>
                    <a:lstStyle/>
                    <a:p>
                      <a:pPr algn="ctr" fontAlgn="b"/>
                      <a:r>
                        <a:rPr lang="en-US" sz="1800" u="none" strike="noStrike">
                          <a:effectLst/>
                        </a:rPr>
                        <a:t>10.184 </a:t>
                      </a:r>
                      <a:endParaRPr lang="en-US" sz="1800" b="0" i="0" u="none" strike="noStrike">
                        <a:solidFill>
                          <a:srgbClr val="000000"/>
                        </a:solidFill>
                        <a:effectLst/>
                        <a:latin typeface="Cambria" panose="02040503050406030204" pitchFamily="18" charset="0"/>
                      </a:endParaRPr>
                    </a:p>
                  </a:txBody>
                  <a:tcPr marL="9525" marR="9525" marT="9525" marB="0" anchor="b"/>
                </a:tc>
                <a:tc>
                  <a:txBody>
                    <a:bodyPr/>
                    <a:lstStyle/>
                    <a:p>
                      <a:pPr algn="ctr" fontAlgn="b"/>
                      <a:r>
                        <a:rPr lang="en-US" sz="1800" u="none" strike="noStrike">
                          <a:effectLst/>
                        </a:rPr>
                        <a:t>10.309 </a:t>
                      </a:r>
                      <a:endParaRPr lang="en-US" sz="1800" b="0" i="0" u="none" strike="noStrike">
                        <a:solidFill>
                          <a:srgbClr val="000000"/>
                        </a:solidFill>
                        <a:effectLst/>
                        <a:latin typeface="Cambria" panose="02040503050406030204" pitchFamily="18" charset="0"/>
                      </a:endParaRPr>
                    </a:p>
                  </a:txBody>
                  <a:tcPr marL="9525" marR="9525" marT="9525" marB="0" anchor="b"/>
                </a:tc>
                <a:tc>
                  <a:txBody>
                    <a:bodyPr/>
                    <a:lstStyle/>
                    <a:p>
                      <a:pPr algn="ctr" fontAlgn="b"/>
                      <a:r>
                        <a:rPr lang="en-US" sz="1800" u="none" strike="noStrike">
                          <a:effectLst/>
                        </a:rPr>
                        <a:t>-0.125</a:t>
                      </a:r>
                      <a:endParaRPr lang="en-US" sz="1800" b="0" i="0" u="none" strike="noStrike">
                        <a:solidFill>
                          <a:srgbClr val="000000"/>
                        </a:solidFill>
                        <a:effectLst/>
                        <a:latin typeface="Cambria" panose="02040503050406030204" pitchFamily="18" charset="0"/>
                      </a:endParaRPr>
                    </a:p>
                  </a:txBody>
                  <a:tcPr marL="9525" marR="9525" marT="9525" marB="0" anchor="b"/>
                </a:tc>
                <a:extLst>
                  <a:ext uri="{0D108BD9-81ED-4DB2-BD59-A6C34878D82A}">
                    <a16:rowId xmlns:a16="http://schemas.microsoft.com/office/drawing/2014/main" val="416731123"/>
                  </a:ext>
                </a:extLst>
              </a:tr>
              <a:tr h="359771">
                <a:tc>
                  <a:txBody>
                    <a:bodyPr/>
                    <a:lstStyle/>
                    <a:p>
                      <a:pPr algn="l" fontAlgn="b"/>
                      <a:r>
                        <a:rPr lang="en-US" sz="1800" u="none" strike="noStrike" dirty="0">
                          <a:effectLst/>
                        </a:rPr>
                        <a:t>Pct. age 15-24 years</a:t>
                      </a:r>
                      <a:endParaRPr lang="en-US" sz="1800" b="0" i="0" u="none" strike="noStrike" dirty="0">
                        <a:solidFill>
                          <a:srgbClr val="000000"/>
                        </a:solidFill>
                        <a:effectLst/>
                        <a:latin typeface="Cambria" panose="02040503050406030204" pitchFamily="18" charset="0"/>
                      </a:endParaRPr>
                    </a:p>
                  </a:txBody>
                  <a:tcPr marL="9525" marR="9525" marT="9525" marB="0" anchor="b"/>
                </a:tc>
                <a:tc>
                  <a:txBody>
                    <a:bodyPr/>
                    <a:lstStyle/>
                    <a:p>
                      <a:pPr algn="ctr" fontAlgn="b"/>
                      <a:r>
                        <a:rPr lang="en-US" sz="1800" u="none" strike="noStrike">
                          <a:effectLst/>
                        </a:rPr>
                        <a:t>0.190 </a:t>
                      </a:r>
                      <a:endParaRPr lang="en-US" sz="1800" b="0" i="0" u="none" strike="noStrike">
                        <a:solidFill>
                          <a:srgbClr val="000000"/>
                        </a:solidFill>
                        <a:effectLst/>
                        <a:latin typeface="Cambria" panose="02040503050406030204" pitchFamily="18" charset="0"/>
                      </a:endParaRPr>
                    </a:p>
                  </a:txBody>
                  <a:tcPr marL="9525" marR="9525" marT="9525" marB="0" anchor="b"/>
                </a:tc>
                <a:tc>
                  <a:txBody>
                    <a:bodyPr/>
                    <a:lstStyle/>
                    <a:p>
                      <a:pPr algn="ctr" fontAlgn="b"/>
                      <a:r>
                        <a:rPr lang="en-US" sz="1800" u="none" strike="noStrike">
                          <a:effectLst/>
                        </a:rPr>
                        <a:t>0.188 </a:t>
                      </a:r>
                      <a:endParaRPr lang="en-US" sz="1800" b="0" i="0" u="none" strike="noStrike">
                        <a:solidFill>
                          <a:srgbClr val="000000"/>
                        </a:solidFill>
                        <a:effectLst/>
                        <a:latin typeface="Cambria" panose="02040503050406030204" pitchFamily="18" charset="0"/>
                      </a:endParaRPr>
                    </a:p>
                  </a:txBody>
                  <a:tcPr marL="9525" marR="9525" marT="9525" marB="0" anchor="b"/>
                </a:tc>
                <a:tc>
                  <a:txBody>
                    <a:bodyPr/>
                    <a:lstStyle/>
                    <a:p>
                      <a:pPr algn="ctr" fontAlgn="b"/>
                      <a:r>
                        <a:rPr lang="en-US" sz="1800" b="1" u="none" strike="noStrike" dirty="0">
                          <a:effectLst/>
                        </a:rPr>
                        <a:t>0.002*</a:t>
                      </a:r>
                      <a:endParaRPr lang="en-US" sz="1800" b="1" i="0" u="none" strike="noStrike" dirty="0">
                        <a:solidFill>
                          <a:srgbClr val="000000"/>
                        </a:solidFill>
                        <a:effectLst/>
                        <a:latin typeface="Cambria" panose="02040503050406030204" pitchFamily="18" charset="0"/>
                      </a:endParaRPr>
                    </a:p>
                  </a:txBody>
                  <a:tcPr marL="9525" marR="9525" marT="9525" marB="0" anchor="b"/>
                </a:tc>
                <a:tc>
                  <a:txBody>
                    <a:bodyPr/>
                    <a:lstStyle/>
                    <a:p>
                      <a:pPr algn="l" fontAlgn="b"/>
                      <a:endParaRPr lang="en-US" sz="1800" b="0" i="0" u="none" strike="noStrike">
                        <a:solidFill>
                          <a:srgbClr val="000000"/>
                        </a:solidFill>
                        <a:effectLst/>
                        <a:latin typeface="Cambria" panose="02040503050406030204" pitchFamily="18" charset="0"/>
                      </a:endParaRPr>
                    </a:p>
                  </a:txBody>
                  <a:tcPr marL="9525" marR="9525" marT="9525" marB="0" anchor="b"/>
                </a:tc>
                <a:tc>
                  <a:txBody>
                    <a:bodyPr/>
                    <a:lstStyle/>
                    <a:p>
                      <a:pPr algn="ctr" fontAlgn="b"/>
                      <a:r>
                        <a:rPr lang="en-US" sz="1800" u="none" strike="noStrike">
                          <a:effectLst/>
                        </a:rPr>
                        <a:t>0.194 </a:t>
                      </a:r>
                      <a:endParaRPr lang="en-US" sz="1800" b="0" i="0" u="none" strike="noStrike">
                        <a:solidFill>
                          <a:srgbClr val="000000"/>
                        </a:solidFill>
                        <a:effectLst/>
                        <a:latin typeface="Cambria" panose="02040503050406030204" pitchFamily="18" charset="0"/>
                      </a:endParaRPr>
                    </a:p>
                  </a:txBody>
                  <a:tcPr marL="9525" marR="9525" marT="9525" marB="0" anchor="b"/>
                </a:tc>
                <a:tc>
                  <a:txBody>
                    <a:bodyPr/>
                    <a:lstStyle/>
                    <a:p>
                      <a:pPr algn="ctr" fontAlgn="b"/>
                      <a:r>
                        <a:rPr lang="en-US" sz="1800" u="none" strike="noStrike">
                          <a:effectLst/>
                        </a:rPr>
                        <a:t>0.194 </a:t>
                      </a:r>
                      <a:endParaRPr lang="en-US" sz="1800" b="0" i="0" u="none" strike="noStrike">
                        <a:solidFill>
                          <a:srgbClr val="000000"/>
                        </a:solidFill>
                        <a:effectLst/>
                        <a:latin typeface="Cambria" panose="02040503050406030204" pitchFamily="18" charset="0"/>
                      </a:endParaRPr>
                    </a:p>
                  </a:txBody>
                  <a:tcPr marL="9525" marR="9525" marT="9525" marB="0" anchor="b"/>
                </a:tc>
                <a:tc>
                  <a:txBody>
                    <a:bodyPr/>
                    <a:lstStyle/>
                    <a:p>
                      <a:pPr algn="ctr" fontAlgn="b"/>
                      <a:r>
                        <a:rPr lang="en-US" sz="1800" u="none" strike="noStrike">
                          <a:effectLst/>
                        </a:rPr>
                        <a:t>0.001</a:t>
                      </a:r>
                      <a:endParaRPr lang="en-US" sz="1800" b="0" i="0" u="none" strike="noStrike">
                        <a:solidFill>
                          <a:srgbClr val="000000"/>
                        </a:solidFill>
                        <a:effectLst/>
                        <a:latin typeface="Cambria" panose="02040503050406030204" pitchFamily="18" charset="0"/>
                      </a:endParaRPr>
                    </a:p>
                  </a:txBody>
                  <a:tcPr marL="9525" marR="9525" marT="9525" marB="0" anchor="b"/>
                </a:tc>
                <a:extLst>
                  <a:ext uri="{0D108BD9-81ED-4DB2-BD59-A6C34878D82A}">
                    <a16:rowId xmlns:a16="http://schemas.microsoft.com/office/drawing/2014/main" val="1952767718"/>
                  </a:ext>
                </a:extLst>
              </a:tr>
              <a:tr h="359771">
                <a:tc>
                  <a:txBody>
                    <a:bodyPr/>
                    <a:lstStyle/>
                    <a:p>
                      <a:pPr algn="l" fontAlgn="b"/>
                      <a:r>
                        <a:rPr lang="en-US" sz="1800" u="none" strike="noStrike" dirty="0">
                          <a:effectLst/>
                        </a:rPr>
                        <a:t>Democracy</a:t>
                      </a:r>
                      <a:endParaRPr lang="en-US" sz="1800" b="0" i="0" u="none" strike="noStrike" dirty="0">
                        <a:solidFill>
                          <a:srgbClr val="000000"/>
                        </a:solidFill>
                        <a:effectLst/>
                        <a:latin typeface="Cambria" panose="02040503050406030204" pitchFamily="18" charset="0"/>
                      </a:endParaRPr>
                    </a:p>
                  </a:txBody>
                  <a:tcPr marL="9525" marR="9525" marT="9525" marB="0" anchor="b"/>
                </a:tc>
                <a:tc>
                  <a:txBody>
                    <a:bodyPr/>
                    <a:lstStyle/>
                    <a:p>
                      <a:pPr algn="ctr" fontAlgn="b"/>
                      <a:r>
                        <a:rPr lang="en-US" sz="1800" u="none" strike="noStrike">
                          <a:effectLst/>
                        </a:rPr>
                        <a:t>0.270 </a:t>
                      </a:r>
                      <a:endParaRPr lang="en-US" sz="1800" b="0" i="0" u="none" strike="noStrike">
                        <a:solidFill>
                          <a:srgbClr val="000000"/>
                        </a:solidFill>
                        <a:effectLst/>
                        <a:latin typeface="Cambria" panose="02040503050406030204" pitchFamily="18" charset="0"/>
                      </a:endParaRPr>
                    </a:p>
                  </a:txBody>
                  <a:tcPr marL="9525" marR="9525" marT="9525" marB="0" anchor="b"/>
                </a:tc>
                <a:tc>
                  <a:txBody>
                    <a:bodyPr/>
                    <a:lstStyle/>
                    <a:p>
                      <a:pPr algn="ctr" fontAlgn="b"/>
                      <a:r>
                        <a:rPr lang="en-US" sz="1800" u="none" strike="noStrike">
                          <a:effectLst/>
                        </a:rPr>
                        <a:t>0.280 </a:t>
                      </a:r>
                      <a:endParaRPr lang="en-US" sz="1800" b="0" i="0" u="none" strike="noStrike">
                        <a:solidFill>
                          <a:srgbClr val="000000"/>
                        </a:solidFill>
                        <a:effectLst/>
                        <a:latin typeface="Cambria" panose="02040503050406030204" pitchFamily="18" charset="0"/>
                      </a:endParaRPr>
                    </a:p>
                  </a:txBody>
                  <a:tcPr marL="9525" marR="9525" marT="9525" marB="0" anchor="b"/>
                </a:tc>
                <a:tc>
                  <a:txBody>
                    <a:bodyPr/>
                    <a:lstStyle/>
                    <a:p>
                      <a:pPr algn="ctr" fontAlgn="b"/>
                      <a:r>
                        <a:rPr lang="en-US" sz="1800" u="none" strike="noStrike" dirty="0">
                          <a:effectLst/>
                        </a:rPr>
                        <a:t>-0.010</a:t>
                      </a:r>
                      <a:endParaRPr lang="en-US" sz="1800" b="0" i="0" u="none" strike="noStrike" dirty="0">
                        <a:solidFill>
                          <a:srgbClr val="000000"/>
                        </a:solidFill>
                        <a:effectLst/>
                        <a:latin typeface="Cambria" panose="02040503050406030204" pitchFamily="18" charset="0"/>
                      </a:endParaRPr>
                    </a:p>
                  </a:txBody>
                  <a:tcPr marL="9525" marR="9525" marT="9525" marB="0" anchor="b"/>
                </a:tc>
                <a:tc>
                  <a:txBody>
                    <a:bodyPr/>
                    <a:lstStyle/>
                    <a:p>
                      <a:pPr algn="l" fontAlgn="b"/>
                      <a:endParaRPr lang="en-US" sz="1800" b="0" i="0" u="none" strike="noStrike">
                        <a:solidFill>
                          <a:srgbClr val="000000"/>
                        </a:solidFill>
                        <a:effectLst/>
                        <a:latin typeface="Cambria" panose="02040503050406030204" pitchFamily="18" charset="0"/>
                      </a:endParaRPr>
                    </a:p>
                  </a:txBody>
                  <a:tcPr marL="9525" marR="9525" marT="9525" marB="0" anchor="b"/>
                </a:tc>
                <a:tc>
                  <a:txBody>
                    <a:bodyPr/>
                    <a:lstStyle/>
                    <a:p>
                      <a:pPr algn="ctr" fontAlgn="b"/>
                      <a:r>
                        <a:rPr lang="en-US" sz="1800" u="none" strike="noStrike">
                          <a:effectLst/>
                        </a:rPr>
                        <a:t>0.512 </a:t>
                      </a:r>
                      <a:endParaRPr lang="en-US" sz="1800" b="0" i="0" u="none" strike="noStrike">
                        <a:solidFill>
                          <a:srgbClr val="000000"/>
                        </a:solidFill>
                        <a:effectLst/>
                        <a:latin typeface="Cambria" panose="02040503050406030204" pitchFamily="18" charset="0"/>
                      </a:endParaRPr>
                    </a:p>
                  </a:txBody>
                  <a:tcPr marL="9525" marR="9525" marT="9525" marB="0" anchor="b"/>
                </a:tc>
                <a:tc>
                  <a:txBody>
                    <a:bodyPr/>
                    <a:lstStyle/>
                    <a:p>
                      <a:pPr algn="ctr" fontAlgn="b"/>
                      <a:r>
                        <a:rPr lang="en-US" sz="1800" u="none" strike="noStrike">
                          <a:effectLst/>
                        </a:rPr>
                        <a:t>0.461 </a:t>
                      </a:r>
                      <a:endParaRPr lang="en-US" sz="1800" b="0" i="0" u="none" strike="noStrike">
                        <a:solidFill>
                          <a:srgbClr val="000000"/>
                        </a:solidFill>
                        <a:effectLst/>
                        <a:latin typeface="Cambria" panose="02040503050406030204" pitchFamily="18" charset="0"/>
                      </a:endParaRPr>
                    </a:p>
                  </a:txBody>
                  <a:tcPr marL="9525" marR="9525" marT="9525" marB="0" anchor="b"/>
                </a:tc>
                <a:tc>
                  <a:txBody>
                    <a:bodyPr/>
                    <a:lstStyle/>
                    <a:p>
                      <a:pPr algn="ctr" fontAlgn="b"/>
                      <a:r>
                        <a:rPr lang="en-US" sz="1800" u="none" strike="noStrike">
                          <a:effectLst/>
                        </a:rPr>
                        <a:t>0.052</a:t>
                      </a:r>
                      <a:endParaRPr lang="en-US" sz="1800" b="0" i="0" u="none" strike="noStrike">
                        <a:solidFill>
                          <a:srgbClr val="000000"/>
                        </a:solidFill>
                        <a:effectLst/>
                        <a:latin typeface="Cambria" panose="02040503050406030204" pitchFamily="18" charset="0"/>
                      </a:endParaRPr>
                    </a:p>
                  </a:txBody>
                  <a:tcPr marL="9525" marR="9525" marT="9525" marB="0" anchor="b"/>
                </a:tc>
                <a:extLst>
                  <a:ext uri="{0D108BD9-81ED-4DB2-BD59-A6C34878D82A}">
                    <a16:rowId xmlns:a16="http://schemas.microsoft.com/office/drawing/2014/main" val="2528178612"/>
                  </a:ext>
                </a:extLst>
              </a:tr>
              <a:tr h="359771">
                <a:tc>
                  <a:txBody>
                    <a:bodyPr/>
                    <a:lstStyle/>
                    <a:p>
                      <a:pPr algn="l" fontAlgn="b"/>
                      <a:r>
                        <a:rPr lang="en-US" sz="1800" u="none" strike="noStrike" dirty="0">
                          <a:effectLst/>
                        </a:rPr>
                        <a:t>Anocracy</a:t>
                      </a:r>
                      <a:endParaRPr lang="en-US" sz="1800" b="0" i="0" u="none" strike="noStrike" dirty="0">
                        <a:solidFill>
                          <a:srgbClr val="000000"/>
                        </a:solidFill>
                        <a:effectLst/>
                        <a:latin typeface="Cambria" panose="02040503050406030204" pitchFamily="18"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rPr>
                        <a:t>0.348 </a:t>
                      </a:r>
                      <a:endParaRPr lang="en-US" sz="1800" b="0" i="0" u="none" strike="noStrike" dirty="0">
                        <a:solidFill>
                          <a:srgbClr val="000000"/>
                        </a:solidFill>
                        <a:effectLst/>
                        <a:latin typeface="Cambria" panose="02040503050406030204" pitchFamily="18"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rPr>
                        <a:t>0.299 </a:t>
                      </a:r>
                      <a:endParaRPr lang="en-US" sz="1800" b="0" i="0" u="none" strike="noStrike" dirty="0">
                        <a:solidFill>
                          <a:srgbClr val="000000"/>
                        </a:solidFill>
                        <a:effectLst/>
                        <a:latin typeface="Cambria" panose="02040503050406030204" pitchFamily="18"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800" b="1" u="none" strike="noStrike" dirty="0">
                          <a:effectLst/>
                        </a:rPr>
                        <a:t>0.048*</a:t>
                      </a:r>
                      <a:endParaRPr lang="en-US" sz="1800" b="1" i="0" u="none" strike="noStrike" dirty="0">
                        <a:solidFill>
                          <a:srgbClr val="000000"/>
                        </a:solidFill>
                        <a:effectLst/>
                        <a:latin typeface="Cambria" panose="02040503050406030204" pitchFamily="18"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l" fontAlgn="b"/>
                      <a:endParaRPr lang="en-US" sz="1800" b="0" i="0" u="none" strike="noStrike" dirty="0">
                        <a:solidFill>
                          <a:srgbClr val="000000"/>
                        </a:solidFill>
                        <a:effectLst/>
                        <a:latin typeface="Cambria" panose="02040503050406030204" pitchFamily="18"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rPr>
                        <a:t>0.294 </a:t>
                      </a:r>
                      <a:endParaRPr lang="en-US" sz="1800" b="0" i="0" u="none" strike="noStrike" dirty="0">
                        <a:solidFill>
                          <a:srgbClr val="000000"/>
                        </a:solidFill>
                        <a:effectLst/>
                        <a:latin typeface="Cambria" panose="02040503050406030204" pitchFamily="18"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rPr>
                        <a:t>0.318 </a:t>
                      </a:r>
                      <a:endParaRPr lang="en-US" sz="1800" b="0" i="0" u="none" strike="noStrike" dirty="0">
                        <a:solidFill>
                          <a:srgbClr val="000000"/>
                        </a:solidFill>
                        <a:effectLst/>
                        <a:latin typeface="Cambria" panose="02040503050406030204" pitchFamily="18"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rPr>
                        <a:t>-0.025</a:t>
                      </a:r>
                      <a:endParaRPr lang="en-US" sz="1800" b="0" i="0" u="none" strike="noStrike" dirty="0">
                        <a:solidFill>
                          <a:srgbClr val="000000"/>
                        </a:solidFill>
                        <a:effectLst/>
                        <a:latin typeface="Cambria" panose="02040503050406030204" pitchFamily="18" charset="0"/>
                      </a:endParaRPr>
                    </a:p>
                  </a:txBody>
                  <a:tcPr marL="9525" marR="9525" marT="9525"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7710554"/>
                  </a:ext>
                </a:extLst>
              </a:tr>
              <a:tr h="359771">
                <a:tc>
                  <a:txBody>
                    <a:bodyPr/>
                    <a:lstStyle/>
                    <a:p>
                      <a:pPr algn="l" fontAlgn="b"/>
                      <a:r>
                        <a:rPr lang="en-US" sz="1800" i="1" u="none" strike="noStrike" dirty="0">
                          <a:effectLst/>
                        </a:rPr>
                        <a:t>Observations</a:t>
                      </a:r>
                      <a:endParaRPr lang="en-US" sz="1800" b="1" i="1" u="none" strike="noStrike" dirty="0">
                        <a:solidFill>
                          <a:srgbClr val="000000"/>
                        </a:solidFill>
                        <a:effectLst/>
                        <a:latin typeface="Cambria" panose="02040503050406030204" pitchFamily="18"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800" i="1" u="none" strike="noStrike" dirty="0">
                          <a:effectLst/>
                        </a:rPr>
                        <a:t>584 </a:t>
                      </a:r>
                      <a:endParaRPr lang="en-US" sz="1800" b="1" i="1" u="none" strike="noStrike" dirty="0">
                        <a:solidFill>
                          <a:srgbClr val="000000"/>
                        </a:solidFill>
                        <a:effectLst/>
                        <a:latin typeface="Cambria" panose="02040503050406030204" pitchFamily="18"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800" i="1" u="none" strike="noStrike" dirty="0">
                          <a:effectLst/>
                        </a:rPr>
                        <a:t>2,282 </a:t>
                      </a:r>
                      <a:endParaRPr lang="en-US" sz="1800" b="1" i="1" u="none" strike="noStrike" dirty="0">
                        <a:solidFill>
                          <a:srgbClr val="000000"/>
                        </a:solidFill>
                        <a:effectLst/>
                        <a:latin typeface="Cambria" panose="02040503050406030204" pitchFamily="18"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800" i="1" u="none" strike="noStrike" dirty="0">
                          <a:effectLst/>
                        </a:rPr>
                        <a:t>2,866 </a:t>
                      </a:r>
                      <a:endParaRPr lang="en-US" sz="1800" b="1" i="1" u="none" strike="noStrike" dirty="0">
                        <a:solidFill>
                          <a:srgbClr val="000000"/>
                        </a:solidFill>
                        <a:effectLst/>
                        <a:latin typeface="Cambria" panose="02040503050406030204" pitchFamily="18"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l" fontAlgn="b"/>
                      <a:endParaRPr lang="en-US" sz="1800" b="1" i="1" u="none" strike="noStrike" dirty="0">
                        <a:solidFill>
                          <a:srgbClr val="000000"/>
                        </a:solidFill>
                        <a:effectLst/>
                        <a:latin typeface="Cambria" panose="02040503050406030204" pitchFamily="18"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800" i="1" u="none" strike="noStrike" dirty="0">
                          <a:effectLst/>
                        </a:rPr>
                        <a:t>579 </a:t>
                      </a:r>
                      <a:endParaRPr lang="en-US" sz="1800" b="1" i="1" u="none" strike="noStrike" dirty="0">
                        <a:solidFill>
                          <a:srgbClr val="000000"/>
                        </a:solidFill>
                        <a:effectLst/>
                        <a:latin typeface="Cambria" panose="02040503050406030204" pitchFamily="18"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800" i="1" u="none" strike="noStrike" dirty="0">
                          <a:effectLst/>
                        </a:rPr>
                        <a:t>2,282 </a:t>
                      </a:r>
                      <a:endParaRPr lang="en-US" sz="1800" b="1" i="1" u="none" strike="noStrike" dirty="0">
                        <a:solidFill>
                          <a:srgbClr val="000000"/>
                        </a:solidFill>
                        <a:effectLst/>
                        <a:latin typeface="Cambria" panose="02040503050406030204" pitchFamily="18"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800" i="1" u="none" strike="noStrike" dirty="0">
                          <a:effectLst/>
                        </a:rPr>
                        <a:t>2,861 </a:t>
                      </a:r>
                      <a:endParaRPr lang="en-US" sz="1800" b="1" i="1" u="none" strike="noStrike" dirty="0">
                        <a:solidFill>
                          <a:srgbClr val="000000"/>
                        </a:solidFill>
                        <a:effectLst/>
                        <a:latin typeface="Cambria" panose="02040503050406030204" pitchFamily="18" charset="0"/>
                      </a:endParaRPr>
                    </a:p>
                  </a:txBody>
                  <a:tcPr marL="9525" marR="9525" marT="9525"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118499863"/>
                  </a:ext>
                </a:extLst>
              </a:tr>
            </a:tbl>
          </a:graphicData>
        </a:graphic>
      </p:graphicFrame>
    </p:spTree>
    <p:extLst>
      <p:ext uri="{BB962C8B-B14F-4D97-AF65-F5344CB8AC3E}">
        <p14:creationId xmlns:p14="http://schemas.microsoft.com/office/powerpoint/2010/main" val="22039742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69034" y="2542017"/>
            <a:ext cx="3559512" cy="926397"/>
          </a:xfrm>
        </p:spPr>
        <p:txBody>
          <a:bodyPr/>
          <a:lstStyle/>
          <a:p>
            <a:pPr algn="ctr"/>
            <a:r>
              <a:rPr lang="en-US" sz="4800" dirty="0"/>
              <a:t>Findings</a:t>
            </a:r>
          </a:p>
        </p:txBody>
      </p:sp>
    </p:spTree>
    <p:extLst>
      <p:ext uri="{BB962C8B-B14F-4D97-AF65-F5344CB8AC3E}">
        <p14:creationId xmlns:p14="http://schemas.microsoft.com/office/powerpoint/2010/main" val="4222203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ym typeface="Wingdings" panose="05000000000000000000" pitchFamily="2" charset="2"/>
              </a:rPr>
              <a:t>Research Questions</a:t>
            </a:r>
            <a:endParaRPr lang="en-US" dirty="0"/>
          </a:p>
        </p:txBody>
      </p:sp>
      <p:sp>
        <p:nvSpPr>
          <p:cNvPr id="15" name="Text Placeholder 2"/>
          <p:cNvSpPr>
            <a:spLocks noGrp="1"/>
          </p:cNvSpPr>
          <p:nvPr>
            <p:ph type="body" sz="quarter" idx="10"/>
          </p:nvPr>
        </p:nvSpPr>
        <p:spPr>
          <a:xfrm>
            <a:off x="609600" y="1417638"/>
            <a:ext cx="10972800" cy="4208164"/>
          </a:xfrm>
        </p:spPr>
        <p:txBody>
          <a:bodyPr/>
          <a:lstStyle/>
          <a:p>
            <a:r>
              <a:rPr lang="en-US" dirty="0"/>
              <a:t>Does the violent conflict affect education?</a:t>
            </a:r>
          </a:p>
          <a:p>
            <a:pPr lvl="1"/>
            <a:r>
              <a:rPr lang="en-US" sz="2600" dirty="0"/>
              <a:t>Attainment? </a:t>
            </a:r>
            <a:r>
              <a:rPr lang="en-US" sz="2600" i="1" dirty="0"/>
              <a:t>theoretical impact unambiguously negative</a:t>
            </a:r>
          </a:p>
          <a:p>
            <a:pPr lvl="1"/>
            <a:r>
              <a:rPr lang="en-US" sz="2600" dirty="0"/>
              <a:t>Inequality?</a:t>
            </a:r>
            <a:r>
              <a:rPr lang="en-US" sz="2600" i="1" dirty="0"/>
              <a:t> theoretical impact ambiguous</a:t>
            </a:r>
            <a:endParaRPr lang="en-US" sz="2600" dirty="0"/>
          </a:p>
          <a:p>
            <a:endParaRPr lang="en-US" sz="2600" dirty="0"/>
          </a:p>
          <a:p>
            <a:r>
              <a:rPr lang="en-US" sz="2600" dirty="0"/>
              <a:t>Does the nature of the conflict matter?</a:t>
            </a:r>
          </a:p>
          <a:p>
            <a:endParaRPr lang="en-US" sz="2600" dirty="0"/>
          </a:p>
          <a:p>
            <a:r>
              <a:rPr lang="en-US" sz="2600" dirty="0"/>
              <a:t>Does the duration of the conflict matter?</a:t>
            </a:r>
          </a:p>
          <a:p>
            <a:endParaRPr lang="en-US" sz="2600" dirty="0"/>
          </a:p>
          <a:p>
            <a:r>
              <a:rPr lang="en-US" sz="2600" dirty="0"/>
              <a:t>Do countries’ level of fragility matter?</a:t>
            </a:r>
          </a:p>
        </p:txBody>
      </p:sp>
    </p:spTree>
    <p:extLst>
      <p:ext uri="{BB962C8B-B14F-4D97-AF65-F5344CB8AC3E}">
        <p14:creationId xmlns:p14="http://schemas.microsoft.com/office/powerpoint/2010/main" val="29776476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0032" y="244668"/>
            <a:ext cx="8229600" cy="972441"/>
          </a:xfrm>
        </p:spPr>
        <p:txBody>
          <a:bodyPr/>
          <a:lstStyle/>
          <a:p>
            <a:r>
              <a:rPr lang="en-US" sz="4000" dirty="0"/>
              <a:t>Conflict exacerbates inequality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0032" y="914401"/>
            <a:ext cx="8686800" cy="5346725"/>
          </a:xfrm>
          <a:prstGeom prst="rect">
            <a:avLst/>
          </a:prstGeom>
        </p:spPr>
      </p:pic>
    </p:spTree>
    <p:extLst>
      <p:ext uri="{BB962C8B-B14F-4D97-AF65-F5344CB8AC3E}">
        <p14:creationId xmlns:p14="http://schemas.microsoft.com/office/powerpoint/2010/main" val="28381733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0032" y="244668"/>
            <a:ext cx="8229600" cy="972441"/>
          </a:xfrm>
        </p:spPr>
        <p:txBody>
          <a:bodyPr/>
          <a:lstStyle/>
          <a:p>
            <a:r>
              <a:rPr lang="en-US" sz="4000" dirty="0"/>
              <a:t>Ethnic conflict exacerbates inequality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1432" y="730888"/>
            <a:ext cx="8686800" cy="5346725"/>
          </a:xfrm>
          <a:prstGeom prst="rect">
            <a:avLst/>
          </a:prstGeom>
        </p:spPr>
      </p:pic>
      <p:sp>
        <p:nvSpPr>
          <p:cNvPr id="5" name="Rectangle 4"/>
          <p:cNvSpPr/>
          <p:nvPr/>
        </p:nvSpPr>
        <p:spPr>
          <a:xfrm>
            <a:off x="5697297" y="996462"/>
            <a:ext cx="1922703" cy="3493476"/>
          </a:xfrm>
          <a:prstGeom prst="rect">
            <a:avLst/>
          </a:prstGeom>
          <a:noFill/>
          <a:ln w="57150">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7424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2872" y="702504"/>
            <a:ext cx="8686800" cy="5346725"/>
          </a:xfrm>
          <a:prstGeom prst="rect">
            <a:avLst/>
          </a:prstGeom>
        </p:spPr>
      </p:pic>
      <p:sp>
        <p:nvSpPr>
          <p:cNvPr id="2" name="Title 1"/>
          <p:cNvSpPr>
            <a:spLocks noGrp="1"/>
          </p:cNvSpPr>
          <p:nvPr>
            <p:ph type="title"/>
          </p:nvPr>
        </p:nvSpPr>
        <p:spPr>
          <a:xfrm>
            <a:off x="597877" y="216284"/>
            <a:ext cx="11007969" cy="972441"/>
          </a:xfrm>
        </p:spPr>
        <p:txBody>
          <a:bodyPr/>
          <a:lstStyle/>
          <a:p>
            <a:pPr>
              <a:lnSpc>
                <a:spcPct val="100000"/>
              </a:lnSpc>
            </a:pPr>
            <a:r>
              <a:rPr lang="en-US" sz="4000" dirty="0"/>
              <a:t>Effects of minor ethnic conflicts are most prominent</a:t>
            </a:r>
          </a:p>
        </p:txBody>
      </p:sp>
      <p:sp>
        <p:nvSpPr>
          <p:cNvPr id="5" name="Rectangle 4"/>
          <p:cNvSpPr/>
          <p:nvPr/>
        </p:nvSpPr>
        <p:spPr>
          <a:xfrm>
            <a:off x="5709137" y="853495"/>
            <a:ext cx="1994563" cy="3472320"/>
          </a:xfrm>
          <a:prstGeom prst="rect">
            <a:avLst/>
          </a:prstGeom>
          <a:noFill/>
          <a:ln w="57150">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0544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3631" y="702504"/>
            <a:ext cx="8686800" cy="5346725"/>
          </a:xfrm>
          <a:prstGeom prst="rect">
            <a:avLst/>
          </a:prstGeom>
        </p:spPr>
      </p:pic>
      <p:sp>
        <p:nvSpPr>
          <p:cNvPr id="2" name="Title 1"/>
          <p:cNvSpPr>
            <a:spLocks noGrp="1"/>
          </p:cNvSpPr>
          <p:nvPr>
            <p:ph type="title"/>
          </p:nvPr>
        </p:nvSpPr>
        <p:spPr>
          <a:xfrm>
            <a:off x="82062" y="216284"/>
            <a:ext cx="12109938" cy="972441"/>
          </a:xfrm>
        </p:spPr>
        <p:txBody>
          <a:bodyPr/>
          <a:lstStyle/>
          <a:p>
            <a:pPr>
              <a:lnSpc>
                <a:spcPct val="100000"/>
              </a:lnSpc>
            </a:pPr>
            <a:r>
              <a:rPr lang="en-US" sz="4000" dirty="0"/>
              <a:t>Effect of ethnic conflict increases with duration of conflict</a:t>
            </a:r>
          </a:p>
        </p:txBody>
      </p:sp>
      <p:sp>
        <p:nvSpPr>
          <p:cNvPr id="5" name="Rectangle 4"/>
          <p:cNvSpPr/>
          <p:nvPr/>
        </p:nvSpPr>
        <p:spPr>
          <a:xfrm>
            <a:off x="5427785" y="853495"/>
            <a:ext cx="2696307" cy="3472320"/>
          </a:xfrm>
          <a:prstGeom prst="rect">
            <a:avLst/>
          </a:prstGeom>
          <a:noFill/>
          <a:ln w="57150">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03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62" y="216284"/>
            <a:ext cx="6709705" cy="2034547"/>
          </a:xfrm>
        </p:spPr>
        <p:txBody>
          <a:bodyPr/>
          <a:lstStyle/>
          <a:p>
            <a:pPr>
              <a:lnSpc>
                <a:spcPct val="100000"/>
              </a:lnSpc>
            </a:pPr>
            <a:r>
              <a:rPr lang="en-US" sz="4000" dirty="0"/>
              <a:t>Inequality is lowered after the conclusion of ethnic conflict—but not immediate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767" y="0"/>
            <a:ext cx="5400233" cy="6647688"/>
          </a:xfrm>
          <a:prstGeom prst="rect">
            <a:avLst/>
          </a:prstGeom>
        </p:spPr>
      </p:pic>
      <p:sp>
        <p:nvSpPr>
          <p:cNvPr id="6" name="Text Placeholder 2"/>
          <p:cNvSpPr>
            <a:spLocks noGrp="1"/>
          </p:cNvSpPr>
          <p:nvPr>
            <p:ph type="body" sz="quarter" idx="10"/>
          </p:nvPr>
        </p:nvSpPr>
        <p:spPr>
          <a:xfrm>
            <a:off x="82062" y="2254857"/>
            <a:ext cx="6709705" cy="3829420"/>
          </a:xfrm>
        </p:spPr>
        <p:txBody>
          <a:bodyPr/>
          <a:lstStyle/>
          <a:p>
            <a:r>
              <a:rPr lang="en-US" dirty="0">
                <a:solidFill>
                  <a:schemeClr val="tx1">
                    <a:lumMod val="65000"/>
                    <a:lumOff val="35000"/>
                  </a:schemeClr>
                </a:solidFill>
              </a:rPr>
              <a:t>We show that inequality worsens as conflict persists</a:t>
            </a:r>
          </a:p>
          <a:p>
            <a:pPr lvl="1"/>
            <a:r>
              <a:rPr lang="en-US" sz="2400" i="1" dirty="0">
                <a:solidFill>
                  <a:schemeClr val="tx1">
                    <a:lumMod val="65000"/>
                    <a:lumOff val="35000"/>
                  </a:schemeClr>
                </a:solidFill>
              </a:rPr>
              <a:t>This graph assumes a linear effect</a:t>
            </a:r>
          </a:p>
          <a:p>
            <a:endParaRPr lang="en-US" sz="2400" i="1" dirty="0">
              <a:solidFill>
                <a:schemeClr val="tx1">
                  <a:lumMod val="65000"/>
                  <a:lumOff val="35000"/>
                </a:schemeClr>
              </a:solidFill>
            </a:endParaRPr>
          </a:p>
          <a:p>
            <a:r>
              <a:rPr lang="en-US" sz="2400" dirty="0">
                <a:solidFill>
                  <a:schemeClr val="tx1">
                    <a:lumMod val="65000"/>
                    <a:lumOff val="35000"/>
                  </a:schemeClr>
                </a:solidFill>
              </a:rPr>
              <a:t>Post-conflict inequality begins to revert back to its original levels</a:t>
            </a:r>
          </a:p>
          <a:p>
            <a:pPr lvl="1"/>
            <a:r>
              <a:rPr lang="en-US" sz="2400" dirty="0">
                <a:solidFill>
                  <a:schemeClr val="tx1">
                    <a:lumMod val="65000"/>
                    <a:lumOff val="35000"/>
                  </a:schemeClr>
                </a:solidFill>
              </a:rPr>
              <a:t>Depending on the duration of the conflict, original levels of inequality may never be recovered</a:t>
            </a:r>
          </a:p>
        </p:txBody>
      </p:sp>
    </p:spTree>
    <p:extLst>
      <p:ext uri="{BB962C8B-B14F-4D97-AF65-F5344CB8AC3E}">
        <p14:creationId xmlns:p14="http://schemas.microsoft.com/office/powerpoint/2010/main" val="2313899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08" y="216284"/>
            <a:ext cx="12004429" cy="972441"/>
          </a:xfrm>
        </p:spPr>
        <p:txBody>
          <a:bodyPr/>
          <a:lstStyle/>
          <a:p>
            <a:pPr>
              <a:lnSpc>
                <a:spcPct val="100000"/>
              </a:lnSpc>
            </a:pPr>
            <a:r>
              <a:rPr lang="en-US" sz="4000" dirty="0"/>
              <a:t>Effects ethnic conflict among most fragile are most detrimental</a:t>
            </a:r>
          </a:p>
        </p:txBody>
      </p:sp>
      <p:grpSp>
        <p:nvGrpSpPr>
          <p:cNvPr id="4" name="Group 3"/>
          <p:cNvGrpSpPr/>
          <p:nvPr/>
        </p:nvGrpSpPr>
        <p:grpSpPr>
          <a:xfrm>
            <a:off x="2831122" y="853495"/>
            <a:ext cx="8686800" cy="5346725"/>
            <a:chOff x="1764322" y="702504"/>
            <a:chExt cx="8686800" cy="5346725"/>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4322" y="702504"/>
              <a:ext cx="8686800" cy="5346725"/>
            </a:xfrm>
            <a:prstGeom prst="rect">
              <a:avLst/>
            </a:prstGeom>
          </p:spPr>
        </p:pic>
        <p:sp>
          <p:nvSpPr>
            <p:cNvPr id="5" name="Rectangle 4"/>
            <p:cNvSpPr/>
            <p:nvPr/>
          </p:nvSpPr>
          <p:spPr>
            <a:xfrm>
              <a:off x="5591909" y="853495"/>
              <a:ext cx="2368060" cy="3472320"/>
            </a:xfrm>
            <a:prstGeom prst="rect">
              <a:avLst/>
            </a:prstGeom>
            <a:noFill/>
            <a:ln w="57150">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933976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substantial are these effects?</a:t>
            </a:r>
          </a:p>
        </p:txBody>
      </p:sp>
      <p:graphicFrame>
        <p:nvGraphicFramePr>
          <p:cNvPr id="5" name="Table 4"/>
          <p:cNvGraphicFramePr>
            <a:graphicFrameLocks noGrp="1"/>
          </p:cNvGraphicFramePr>
          <p:nvPr>
            <p:extLst>
              <p:ext uri="{D42A27DB-BD31-4B8C-83A1-F6EECF244321}">
                <p14:modId xmlns:p14="http://schemas.microsoft.com/office/powerpoint/2010/main" val="1140544763"/>
              </p:ext>
            </p:extLst>
          </p:nvPr>
        </p:nvGraphicFramePr>
        <p:xfrm>
          <a:off x="2128435" y="1163891"/>
          <a:ext cx="8082364" cy="4198620"/>
        </p:xfrm>
        <a:graphic>
          <a:graphicData uri="http://schemas.openxmlformats.org/drawingml/2006/table">
            <a:tbl>
              <a:tblPr>
                <a:tableStyleId>{9D7B26C5-4107-4FEC-AEDC-1716B250A1EF}</a:tableStyleId>
              </a:tblPr>
              <a:tblGrid>
                <a:gridCol w="3765200">
                  <a:extLst>
                    <a:ext uri="{9D8B030D-6E8A-4147-A177-3AD203B41FA5}">
                      <a16:colId xmlns:a16="http://schemas.microsoft.com/office/drawing/2014/main" val="3308668037"/>
                    </a:ext>
                  </a:extLst>
                </a:gridCol>
                <a:gridCol w="1320776">
                  <a:extLst>
                    <a:ext uri="{9D8B030D-6E8A-4147-A177-3AD203B41FA5}">
                      <a16:colId xmlns:a16="http://schemas.microsoft.com/office/drawing/2014/main" val="897917745"/>
                    </a:ext>
                  </a:extLst>
                </a:gridCol>
                <a:gridCol w="177418">
                  <a:extLst>
                    <a:ext uri="{9D8B030D-6E8A-4147-A177-3AD203B41FA5}">
                      <a16:colId xmlns:a16="http://schemas.microsoft.com/office/drawing/2014/main" val="503731691"/>
                    </a:ext>
                  </a:extLst>
                </a:gridCol>
                <a:gridCol w="1320776">
                  <a:extLst>
                    <a:ext uri="{9D8B030D-6E8A-4147-A177-3AD203B41FA5}">
                      <a16:colId xmlns:a16="http://schemas.microsoft.com/office/drawing/2014/main" val="1085726207"/>
                    </a:ext>
                  </a:extLst>
                </a:gridCol>
                <a:gridCol w="177418">
                  <a:extLst>
                    <a:ext uri="{9D8B030D-6E8A-4147-A177-3AD203B41FA5}">
                      <a16:colId xmlns:a16="http://schemas.microsoft.com/office/drawing/2014/main" val="765009202"/>
                    </a:ext>
                  </a:extLst>
                </a:gridCol>
                <a:gridCol w="1320776">
                  <a:extLst>
                    <a:ext uri="{9D8B030D-6E8A-4147-A177-3AD203B41FA5}">
                      <a16:colId xmlns:a16="http://schemas.microsoft.com/office/drawing/2014/main" val="1293351846"/>
                    </a:ext>
                  </a:extLst>
                </a:gridCol>
              </a:tblGrid>
              <a:tr h="587951">
                <a:tc>
                  <a:txBody>
                    <a:bodyPr/>
                    <a:lstStyle/>
                    <a:p>
                      <a:pPr algn="l" fontAlgn="b"/>
                      <a:endParaRPr lang="en-US" sz="2400" b="1" i="0" u="none" strike="noStrike" dirty="0">
                        <a:solidFill>
                          <a:schemeClr val="bg1"/>
                        </a:solidFill>
                        <a:effectLst/>
                        <a:latin typeface="Georgia" panose="02040502050405020303" pitchFamily="18" charset="0"/>
                      </a:endParaRPr>
                    </a:p>
                  </a:txBody>
                  <a:tcPr marL="9525" marR="9525" marT="9525" marB="0" anchor="b"/>
                </a:tc>
                <a:tc>
                  <a:txBody>
                    <a:bodyPr/>
                    <a:lstStyle/>
                    <a:p>
                      <a:pPr algn="ctr" fontAlgn="b"/>
                      <a:r>
                        <a:rPr lang="en-US" sz="2400" u="none" strike="noStrike" dirty="0">
                          <a:effectLst/>
                        </a:rPr>
                        <a:t>No Conflict</a:t>
                      </a:r>
                      <a:endParaRPr lang="en-US" sz="2400" b="1" i="0" u="none" strike="noStrike" dirty="0">
                        <a:solidFill>
                          <a:schemeClr val="bg1"/>
                        </a:solidFill>
                        <a:effectLst/>
                        <a:latin typeface="Georgia" panose="02040502050405020303" pitchFamily="18"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endParaRPr lang="en-US" sz="2400" b="1" i="0" u="none" strike="noStrike" dirty="0">
                        <a:solidFill>
                          <a:schemeClr val="bg1"/>
                        </a:solidFill>
                        <a:effectLst/>
                        <a:latin typeface="Georgia" panose="02040502050405020303" pitchFamily="18" charset="0"/>
                      </a:endParaRPr>
                    </a:p>
                  </a:txBody>
                  <a:tcPr marL="9525" marR="9525" marT="9525" marB="0" anchor="b"/>
                </a:tc>
                <a:tc>
                  <a:txBody>
                    <a:bodyPr/>
                    <a:lstStyle/>
                    <a:p>
                      <a:pPr algn="ctr" fontAlgn="b"/>
                      <a:r>
                        <a:rPr lang="en-US" sz="2400" u="none" strike="noStrike" dirty="0">
                          <a:effectLst/>
                        </a:rPr>
                        <a:t>State Conflict</a:t>
                      </a:r>
                      <a:endParaRPr lang="en-US" sz="2400" b="1" i="0" u="none" strike="noStrike" dirty="0">
                        <a:solidFill>
                          <a:schemeClr val="bg1"/>
                        </a:solidFill>
                        <a:effectLst/>
                        <a:latin typeface="Georgia" panose="02040502050405020303" pitchFamily="18"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endParaRPr lang="en-US" sz="2400" b="1" i="0" u="none" strike="noStrike" dirty="0">
                        <a:solidFill>
                          <a:schemeClr val="bg1"/>
                        </a:solidFill>
                        <a:effectLst/>
                        <a:latin typeface="Georgia" panose="02040502050405020303" pitchFamily="18" charset="0"/>
                      </a:endParaRPr>
                    </a:p>
                  </a:txBody>
                  <a:tcPr marL="9525" marR="9525" marT="9525" marB="0" anchor="b"/>
                </a:tc>
                <a:tc>
                  <a:txBody>
                    <a:bodyPr/>
                    <a:lstStyle/>
                    <a:p>
                      <a:pPr algn="ctr" fontAlgn="b"/>
                      <a:r>
                        <a:rPr lang="en-US" sz="2400" u="none" strike="noStrike" dirty="0">
                          <a:effectLst/>
                        </a:rPr>
                        <a:t>Ethnic Conflict</a:t>
                      </a:r>
                      <a:endParaRPr lang="en-US" sz="2400" b="1" i="0" u="none" strike="noStrike" dirty="0">
                        <a:solidFill>
                          <a:schemeClr val="bg1"/>
                        </a:solidFill>
                        <a:effectLst/>
                        <a:latin typeface="Georgia" panose="02040502050405020303" pitchFamily="18" charset="0"/>
                      </a:endParaRPr>
                    </a:p>
                  </a:txBody>
                  <a:tcPr marL="9525" marR="9525" marT="9525"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40527118"/>
                  </a:ext>
                </a:extLst>
              </a:tr>
              <a:tr h="266886">
                <a:tc>
                  <a:txBody>
                    <a:bodyPr/>
                    <a:lstStyle/>
                    <a:p>
                      <a:pPr algn="l" fontAlgn="b"/>
                      <a:r>
                        <a:rPr lang="en-US" sz="2000" u="none" strike="noStrike" dirty="0">
                          <a:effectLst/>
                        </a:rPr>
                        <a:t>Vertical Education</a:t>
                      </a:r>
                      <a:r>
                        <a:rPr lang="en-US" sz="2000" u="none" strike="noStrike" baseline="0" dirty="0">
                          <a:effectLst/>
                        </a:rPr>
                        <a:t> </a:t>
                      </a:r>
                      <a:r>
                        <a:rPr lang="en-US" sz="2000" u="none" strike="noStrike" dirty="0">
                          <a:effectLst/>
                        </a:rPr>
                        <a:t>Gini</a:t>
                      </a:r>
                      <a:endParaRPr lang="en-US" sz="2000" b="0" i="0" u="none" strike="noStrike" dirty="0">
                        <a:solidFill>
                          <a:srgbClr val="000000"/>
                        </a:solidFill>
                        <a:effectLst/>
                        <a:latin typeface="Georgia" panose="02040502050405020303" pitchFamily="18" charset="0"/>
                      </a:endParaRPr>
                    </a:p>
                  </a:txBody>
                  <a:tcPr marL="9525" marR="9525" marT="9525" marB="0" anchor="b"/>
                </a:tc>
                <a:tc>
                  <a:txBody>
                    <a:bodyPr/>
                    <a:lstStyle/>
                    <a:p>
                      <a:pPr algn="ctr" fontAlgn="b"/>
                      <a:r>
                        <a:rPr lang="en-US" sz="2000" b="1" u="none" strike="noStrike" dirty="0">
                          <a:solidFill>
                            <a:srgbClr val="FF0000"/>
                          </a:solidFill>
                          <a:effectLst/>
                        </a:rPr>
                        <a:t>0.42</a:t>
                      </a:r>
                      <a:endParaRPr lang="en-US" sz="2000" b="1" i="0" u="none" strike="noStrike" dirty="0">
                        <a:solidFill>
                          <a:srgbClr val="FF0000"/>
                        </a:solidFill>
                        <a:effectLst/>
                        <a:latin typeface="Georgia" panose="02040502050405020303" pitchFamily="18"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endParaRPr lang="en-US" sz="2000" b="1" i="0" u="none" strike="noStrike" dirty="0">
                        <a:solidFill>
                          <a:srgbClr val="FF0000"/>
                        </a:solidFill>
                        <a:effectLst/>
                        <a:latin typeface="Georgia" panose="02040502050405020303" pitchFamily="18" charset="0"/>
                      </a:endParaRPr>
                    </a:p>
                  </a:txBody>
                  <a:tcPr marL="9525" marR="9525" marT="9525" marB="0" anchor="b"/>
                </a:tc>
                <a:tc>
                  <a:txBody>
                    <a:bodyPr/>
                    <a:lstStyle/>
                    <a:p>
                      <a:pPr algn="ctr" fontAlgn="b"/>
                      <a:r>
                        <a:rPr lang="en-US" sz="2000" b="1" u="none" strike="noStrike" dirty="0">
                          <a:solidFill>
                            <a:srgbClr val="FF0000"/>
                          </a:solidFill>
                          <a:effectLst/>
                        </a:rPr>
                        <a:t>0.41</a:t>
                      </a:r>
                      <a:endParaRPr lang="en-US" sz="2000" b="1" i="0" u="none" strike="noStrike" dirty="0">
                        <a:solidFill>
                          <a:srgbClr val="FF0000"/>
                        </a:solidFill>
                        <a:effectLst/>
                        <a:latin typeface="Georgia" panose="02040502050405020303" pitchFamily="18"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endParaRPr lang="en-US" sz="2000" b="1" i="0" u="none" strike="noStrike" dirty="0">
                        <a:solidFill>
                          <a:srgbClr val="FF0000"/>
                        </a:solidFill>
                        <a:effectLst/>
                        <a:latin typeface="Georgia" panose="02040502050405020303" pitchFamily="18" charset="0"/>
                      </a:endParaRPr>
                    </a:p>
                  </a:txBody>
                  <a:tcPr marL="9525" marR="9525" marT="9525" marB="0" anchor="b"/>
                </a:tc>
                <a:tc>
                  <a:txBody>
                    <a:bodyPr/>
                    <a:lstStyle/>
                    <a:p>
                      <a:pPr algn="ctr" fontAlgn="b"/>
                      <a:r>
                        <a:rPr lang="en-US" sz="2000" b="1" u="none" strike="noStrike" dirty="0">
                          <a:solidFill>
                            <a:srgbClr val="FF0000"/>
                          </a:solidFill>
                          <a:effectLst/>
                        </a:rPr>
                        <a:t>0.48</a:t>
                      </a:r>
                      <a:endParaRPr lang="en-US" sz="2000" b="1" i="0" u="none" strike="noStrike" dirty="0">
                        <a:solidFill>
                          <a:srgbClr val="FF0000"/>
                        </a:solidFill>
                        <a:effectLst/>
                        <a:latin typeface="Georgia" panose="02040502050405020303" pitchFamily="18" charset="0"/>
                      </a:endParaRPr>
                    </a:p>
                  </a:txBody>
                  <a:tcPr marL="9525" marR="9525" marT="9525"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787725252"/>
                  </a:ext>
                </a:extLst>
              </a:tr>
              <a:tr h="266886">
                <a:tc>
                  <a:txBody>
                    <a:bodyPr/>
                    <a:lstStyle/>
                    <a:p>
                      <a:pPr algn="l" fontAlgn="b"/>
                      <a:endParaRPr lang="en-US" sz="2000" b="0" i="0" u="none" strike="noStrike" dirty="0">
                        <a:solidFill>
                          <a:srgbClr val="000000"/>
                        </a:solidFill>
                        <a:effectLst/>
                        <a:latin typeface="Georgia" panose="02040502050405020303" pitchFamily="18" charset="0"/>
                      </a:endParaRPr>
                    </a:p>
                  </a:txBody>
                  <a:tcPr marL="9525" marR="9525" marT="9525" marB="0" anchor="b"/>
                </a:tc>
                <a:tc>
                  <a:txBody>
                    <a:bodyPr/>
                    <a:lstStyle/>
                    <a:p>
                      <a:pPr algn="ctr" fontAlgn="b"/>
                      <a:r>
                        <a:rPr lang="en-US" sz="2000" u="none" strike="noStrike">
                          <a:effectLst/>
                        </a:rPr>
                        <a:t>(0.19)</a:t>
                      </a:r>
                      <a:endParaRPr lang="en-US" sz="2000" b="0" i="0" u="none" strike="noStrike">
                        <a:solidFill>
                          <a:srgbClr val="000000"/>
                        </a:solidFill>
                        <a:effectLst/>
                        <a:latin typeface="Georgia" panose="02040502050405020303" pitchFamily="18" charset="0"/>
                      </a:endParaRPr>
                    </a:p>
                  </a:txBody>
                  <a:tcPr marL="9525" marR="9525" marT="9525" marB="0" anchor="b"/>
                </a:tc>
                <a:tc>
                  <a:txBody>
                    <a:bodyPr/>
                    <a:lstStyle/>
                    <a:p>
                      <a:pPr algn="ctr" fontAlgn="b"/>
                      <a:endParaRPr lang="en-US" sz="2000" b="0" i="0" u="none" strike="noStrike">
                        <a:solidFill>
                          <a:srgbClr val="000000"/>
                        </a:solidFill>
                        <a:effectLst/>
                        <a:latin typeface="Georgia" panose="02040502050405020303" pitchFamily="18" charset="0"/>
                      </a:endParaRPr>
                    </a:p>
                  </a:txBody>
                  <a:tcPr marL="9525" marR="9525" marT="9525" marB="0" anchor="b"/>
                </a:tc>
                <a:tc>
                  <a:txBody>
                    <a:bodyPr/>
                    <a:lstStyle/>
                    <a:p>
                      <a:pPr algn="ctr" fontAlgn="b"/>
                      <a:r>
                        <a:rPr lang="en-US" sz="2000" u="none" strike="noStrike" dirty="0">
                          <a:effectLst/>
                        </a:rPr>
                        <a:t>(0.19)</a:t>
                      </a:r>
                      <a:endParaRPr lang="en-US" sz="2000" b="0" i="0" u="none" strike="noStrike" dirty="0">
                        <a:solidFill>
                          <a:srgbClr val="000000"/>
                        </a:solidFill>
                        <a:effectLst/>
                        <a:latin typeface="Georgia" panose="02040502050405020303" pitchFamily="18" charset="0"/>
                      </a:endParaRPr>
                    </a:p>
                  </a:txBody>
                  <a:tcPr marL="9525" marR="9525" marT="9525" marB="0" anchor="b"/>
                </a:tc>
                <a:tc>
                  <a:txBody>
                    <a:bodyPr/>
                    <a:lstStyle/>
                    <a:p>
                      <a:pPr algn="ctr" fontAlgn="b"/>
                      <a:endParaRPr lang="en-US" sz="2000" b="0" i="0" u="none" strike="noStrike" dirty="0">
                        <a:solidFill>
                          <a:srgbClr val="000000"/>
                        </a:solidFill>
                        <a:effectLst/>
                        <a:latin typeface="Georgia" panose="02040502050405020303" pitchFamily="18" charset="0"/>
                      </a:endParaRPr>
                    </a:p>
                  </a:txBody>
                  <a:tcPr marL="9525" marR="9525" marT="9525" marB="0" anchor="b"/>
                </a:tc>
                <a:tc>
                  <a:txBody>
                    <a:bodyPr/>
                    <a:lstStyle/>
                    <a:p>
                      <a:pPr algn="ctr" fontAlgn="b"/>
                      <a:r>
                        <a:rPr lang="en-US" sz="2000" u="none" strike="noStrike" dirty="0">
                          <a:effectLst/>
                        </a:rPr>
                        <a:t>(0.20)</a:t>
                      </a:r>
                      <a:endParaRPr lang="en-US" sz="2000" b="0" i="0" u="none" strike="noStrike" dirty="0">
                        <a:solidFill>
                          <a:srgbClr val="000000"/>
                        </a:solidFill>
                        <a:effectLst/>
                        <a:latin typeface="Georgia" panose="02040502050405020303" pitchFamily="18" charset="0"/>
                      </a:endParaRPr>
                    </a:p>
                  </a:txBody>
                  <a:tcPr marL="9525" marR="9525" marT="9525" marB="0" anchor="b"/>
                </a:tc>
                <a:extLst>
                  <a:ext uri="{0D108BD9-81ED-4DB2-BD59-A6C34878D82A}">
                    <a16:rowId xmlns:a16="http://schemas.microsoft.com/office/drawing/2014/main" val="2425118988"/>
                  </a:ext>
                </a:extLst>
              </a:tr>
              <a:tr h="287105">
                <a:tc>
                  <a:txBody>
                    <a:bodyPr/>
                    <a:lstStyle/>
                    <a:p>
                      <a:pPr algn="l" fontAlgn="b"/>
                      <a:r>
                        <a:rPr lang="en-US" sz="2000" u="none" strike="noStrike" dirty="0">
                          <a:effectLst/>
                        </a:rPr>
                        <a:t>Observations</a:t>
                      </a:r>
                      <a:endParaRPr lang="en-US" sz="2000" b="0" i="0" u="none" strike="noStrike" dirty="0">
                        <a:solidFill>
                          <a:srgbClr val="000000"/>
                        </a:solidFill>
                        <a:effectLst/>
                        <a:latin typeface="Georgia" panose="02040502050405020303" pitchFamily="18" charset="0"/>
                      </a:endParaRPr>
                    </a:p>
                  </a:txBody>
                  <a:tcPr marL="9525" marR="9525" marT="9525" marB="0" anchor="b"/>
                </a:tc>
                <a:tc>
                  <a:txBody>
                    <a:bodyPr/>
                    <a:lstStyle/>
                    <a:p>
                      <a:pPr algn="ctr" fontAlgn="b"/>
                      <a:r>
                        <a:rPr lang="en-US" sz="2000" u="none" strike="noStrike" dirty="0">
                          <a:effectLst/>
                        </a:rPr>
                        <a:t>3,700</a:t>
                      </a:r>
                      <a:endParaRPr lang="en-US" sz="2000" b="0" i="1"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 </a:t>
                      </a:r>
                      <a:endParaRPr lang="en-US" sz="2000" b="0" i="1"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488</a:t>
                      </a:r>
                      <a:endParaRPr lang="en-US" sz="2000" b="0" i="1"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 </a:t>
                      </a:r>
                      <a:endParaRPr lang="en-US" sz="2000" b="0" i="1"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429</a:t>
                      </a:r>
                      <a:endParaRPr lang="en-US" sz="2000" b="0" i="1"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1139391"/>
                  </a:ext>
                </a:extLst>
              </a:tr>
              <a:tr h="266886">
                <a:tc>
                  <a:txBody>
                    <a:bodyPr/>
                    <a:lstStyle/>
                    <a:p>
                      <a:pPr algn="l" fontAlgn="b"/>
                      <a:endParaRPr lang="en-US" sz="2000" b="1" i="1"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2000" b="0" i="0" u="none" strike="noStrike" dirty="0">
                        <a:solidFill>
                          <a:srgbClr val="000000"/>
                        </a:solidFill>
                        <a:effectLst/>
                        <a:latin typeface="Georgia" panose="02040502050405020303" pitchFamily="18" charset="0"/>
                      </a:endParaRPr>
                    </a:p>
                  </a:txBody>
                  <a:tcPr marL="9525" marR="9525" marT="9525" marB="0" anchor="b"/>
                </a:tc>
                <a:tc>
                  <a:txBody>
                    <a:bodyPr/>
                    <a:lstStyle/>
                    <a:p>
                      <a:pPr algn="ctr" fontAlgn="b"/>
                      <a:endParaRPr lang="en-US" sz="2000" b="0" i="0" u="none" strike="noStrike">
                        <a:solidFill>
                          <a:srgbClr val="000000"/>
                        </a:solidFill>
                        <a:effectLst/>
                        <a:latin typeface="Georgia" panose="02040502050405020303" pitchFamily="18" charset="0"/>
                      </a:endParaRPr>
                    </a:p>
                  </a:txBody>
                  <a:tcPr marL="9525" marR="9525" marT="9525" marB="0" anchor="b"/>
                </a:tc>
                <a:tc>
                  <a:txBody>
                    <a:bodyPr/>
                    <a:lstStyle/>
                    <a:p>
                      <a:pPr algn="ctr" fontAlgn="b"/>
                      <a:endParaRPr lang="en-US" sz="2000" b="0" i="0" u="none" strike="noStrike" dirty="0">
                        <a:solidFill>
                          <a:srgbClr val="000000"/>
                        </a:solidFill>
                        <a:effectLst/>
                        <a:latin typeface="Georgia" panose="02040502050405020303" pitchFamily="18" charset="0"/>
                      </a:endParaRPr>
                    </a:p>
                  </a:txBody>
                  <a:tcPr marL="9525" marR="9525" marT="9525" marB="0" anchor="b"/>
                </a:tc>
                <a:tc>
                  <a:txBody>
                    <a:bodyPr/>
                    <a:lstStyle/>
                    <a:p>
                      <a:pPr algn="ctr" fontAlgn="b"/>
                      <a:endParaRPr lang="en-US" sz="2000" b="0" i="0" u="none" strike="noStrike" dirty="0">
                        <a:solidFill>
                          <a:srgbClr val="000000"/>
                        </a:solidFill>
                        <a:effectLst/>
                        <a:latin typeface="Georgia" panose="02040502050405020303" pitchFamily="18" charset="0"/>
                      </a:endParaRPr>
                    </a:p>
                  </a:txBody>
                  <a:tcPr marL="9525" marR="9525" marT="9525" marB="0" anchor="b"/>
                </a:tc>
                <a:tc>
                  <a:txBody>
                    <a:bodyPr/>
                    <a:lstStyle/>
                    <a:p>
                      <a:pPr algn="ctr" fontAlgn="b"/>
                      <a:endParaRPr lang="en-US" sz="2000" b="0" i="0" u="none" strike="noStrike" dirty="0">
                        <a:solidFill>
                          <a:srgbClr val="000000"/>
                        </a:solidFill>
                        <a:effectLst/>
                        <a:latin typeface="Georgia" panose="02040502050405020303" pitchFamily="18" charset="0"/>
                      </a:endParaRPr>
                    </a:p>
                  </a:txBody>
                  <a:tcPr marL="9525" marR="9525" marT="9525" marB="0" anchor="b"/>
                </a:tc>
                <a:extLst>
                  <a:ext uri="{0D108BD9-81ED-4DB2-BD59-A6C34878D82A}">
                    <a16:rowId xmlns:a16="http://schemas.microsoft.com/office/drawing/2014/main" val="328526243"/>
                  </a:ext>
                </a:extLst>
              </a:tr>
              <a:tr h="266886">
                <a:tc>
                  <a:txBody>
                    <a:bodyPr/>
                    <a:lstStyle/>
                    <a:p>
                      <a:pPr algn="l" fontAlgn="b"/>
                      <a:r>
                        <a:rPr lang="en-US" sz="2000" u="none" strike="noStrike" dirty="0">
                          <a:effectLst/>
                        </a:rPr>
                        <a:t>Wealth-based Education Gini</a:t>
                      </a:r>
                      <a:endParaRPr lang="en-US" sz="2000" b="0" i="0" u="none" strike="noStrike" dirty="0">
                        <a:solidFill>
                          <a:srgbClr val="000000"/>
                        </a:solidFill>
                        <a:effectLst/>
                        <a:latin typeface="Georgia" panose="02040502050405020303" pitchFamily="18" charset="0"/>
                      </a:endParaRPr>
                    </a:p>
                  </a:txBody>
                  <a:tcPr marL="9525" marR="9525" marT="9525" marB="0" anchor="b"/>
                </a:tc>
                <a:tc>
                  <a:txBody>
                    <a:bodyPr/>
                    <a:lstStyle/>
                    <a:p>
                      <a:pPr algn="ctr" fontAlgn="b"/>
                      <a:r>
                        <a:rPr lang="en-US" sz="2000" b="1" u="none" strike="noStrike" dirty="0">
                          <a:solidFill>
                            <a:srgbClr val="FF0000"/>
                          </a:solidFill>
                          <a:effectLst/>
                        </a:rPr>
                        <a:t>0.22</a:t>
                      </a:r>
                      <a:endParaRPr lang="en-US" sz="2000" b="1" i="0" u="none" strike="noStrike" dirty="0">
                        <a:solidFill>
                          <a:srgbClr val="FF0000"/>
                        </a:solidFill>
                        <a:effectLst/>
                        <a:latin typeface="Georgia" panose="02040502050405020303" pitchFamily="18" charset="0"/>
                      </a:endParaRPr>
                    </a:p>
                  </a:txBody>
                  <a:tcPr marL="9525" marR="9525" marT="9525" marB="0" anchor="b"/>
                </a:tc>
                <a:tc>
                  <a:txBody>
                    <a:bodyPr/>
                    <a:lstStyle/>
                    <a:p>
                      <a:pPr algn="ctr" fontAlgn="b"/>
                      <a:endParaRPr lang="en-US" sz="2000" b="1" i="0" u="none" strike="noStrike" dirty="0">
                        <a:solidFill>
                          <a:srgbClr val="FF0000"/>
                        </a:solidFill>
                        <a:effectLst/>
                        <a:latin typeface="Georgia" panose="02040502050405020303" pitchFamily="18" charset="0"/>
                      </a:endParaRPr>
                    </a:p>
                  </a:txBody>
                  <a:tcPr marL="9525" marR="9525" marT="9525" marB="0" anchor="b"/>
                </a:tc>
                <a:tc>
                  <a:txBody>
                    <a:bodyPr/>
                    <a:lstStyle/>
                    <a:p>
                      <a:pPr algn="ctr" fontAlgn="b"/>
                      <a:r>
                        <a:rPr lang="en-US" sz="2000" b="1" u="none" strike="noStrike" dirty="0">
                          <a:solidFill>
                            <a:srgbClr val="FF0000"/>
                          </a:solidFill>
                          <a:effectLst/>
                        </a:rPr>
                        <a:t>0.23</a:t>
                      </a:r>
                      <a:endParaRPr lang="en-US" sz="2000" b="1" i="0" u="none" strike="noStrike" dirty="0">
                        <a:solidFill>
                          <a:srgbClr val="FF0000"/>
                        </a:solidFill>
                        <a:effectLst/>
                        <a:latin typeface="Georgia" panose="02040502050405020303" pitchFamily="18" charset="0"/>
                      </a:endParaRPr>
                    </a:p>
                  </a:txBody>
                  <a:tcPr marL="9525" marR="9525" marT="9525" marB="0" anchor="b"/>
                </a:tc>
                <a:tc>
                  <a:txBody>
                    <a:bodyPr/>
                    <a:lstStyle/>
                    <a:p>
                      <a:pPr algn="ctr" fontAlgn="b"/>
                      <a:endParaRPr lang="en-US" sz="2000" b="1" i="0" u="none" strike="noStrike" dirty="0">
                        <a:solidFill>
                          <a:srgbClr val="FF0000"/>
                        </a:solidFill>
                        <a:effectLst/>
                        <a:latin typeface="Georgia" panose="02040502050405020303" pitchFamily="18" charset="0"/>
                      </a:endParaRPr>
                    </a:p>
                  </a:txBody>
                  <a:tcPr marL="9525" marR="9525" marT="9525" marB="0" anchor="b"/>
                </a:tc>
                <a:tc>
                  <a:txBody>
                    <a:bodyPr/>
                    <a:lstStyle/>
                    <a:p>
                      <a:pPr algn="ctr" fontAlgn="b"/>
                      <a:r>
                        <a:rPr lang="en-US" sz="2000" b="1" u="none" strike="noStrike" dirty="0">
                          <a:solidFill>
                            <a:srgbClr val="FF0000"/>
                          </a:solidFill>
                          <a:effectLst/>
                        </a:rPr>
                        <a:t>0.25</a:t>
                      </a:r>
                      <a:endParaRPr lang="en-US" sz="2000" b="1" i="0" u="none" strike="noStrike" dirty="0">
                        <a:solidFill>
                          <a:srgbClr val="FF0000"/>
                        </a:solidFill>
                        <a:effectLst/>
                        <a:latin typeface="Georgia" panose="02040502050405020303" pitchFamily="18" charset="0"/>
                      </a:endParaRPr>
                    </a:p>
                  </a:txBody>
                  <a:tcPr marL="9525" marR="9525" marT="9525" marB="0" anchor="b"/>
                </a:tc>
                <a:extLst>
                  <a:ext uri="{0D108BD9-81ED-4DB2-BD59-A6C34878D82A}">
                    <a16:rowId xmlns:a16="http://schemas.microsoft.com/office/drawing/2014/main" val="854013142"/>
                  </a:ext>
                </a:extLst>
              </a:tr>
              <a:tr h="266886">
                <a:tc>
                  <a:txBody>
                    <a:bodyPr/>
                    <a:lstStyle/>
                    <a:p>
                      <a:pPr algn="l" fontAlgn="b"/>
                      <a:endParaRPr lang="en-US" sz="2000" b="0" i="0" u="none" strike="noStrike" dirty="0">
                        <a:solidFill>
                          <a:srgbClr val="000000"/>
                        </a:solidFill>
                        <a:effectLst/>
                        <a:latin typeface="Georgia" panose="02040502050405020303" pitchFamily="18" charset="0"/>
                      </a:endParaRPr>
                    </a:p>
                  </a:txBody>
                  <a:tcPr marL="9525" marR="9525" marT="9525" marB="0" anchor="b"/>
                </a:tc>
                <a:tc>
                  <a:txBody>
                    <a:bodyPr/>
                    <a:lstStyle/>
                    <a:p>
                      <a:pPr algn="ctr" fontAlgn="b"/>
                      <a:r>
                        <a:rPr lang="en-US" sz="2000" u="none" strike="noStrike" dirty="0">
                          <a:effectLst/>
                        </a:rPr>
                        <a:t>(0.16)</a:t>
                      </a:r>
                      <a:endParaRPr lang="en-US" sz="2000" b="0" i="0" u="none" strike="noStrike" dirty="0">
                        <a:solidFill>
                          <a:srgbClr val="000000"/>
                        </a:solidFill>
                        <a:effectLst/>
                        <a:latin typeface="Georgia" panose="02040502050405020303" pitchFamily="18" charset="0"/>
                      </a:endParaRPr>
                    </a:p>
                  </a:txBody>
                  <a:tcPr marL="9525" marR="9525" marT="9525" marB="0" anchor="b"/>
                </a:tc>
                <a:tc>
                  <a:txBody>
                    <a:bodyPr/>
                    <a:lstStyle/>
                    <a:p>
                      <a:pPr algn="ctr" fontAlgn="b"/>
                      <a:endParaRPr lang="en-US" sz="2000" b="0" i="0" u="none" strike="noStrike">
                        <a:solidFill>
                          <a:srgbClr val="000000"/>
                        </a:solidFill>
                        <a:effectLst/>
                        <a:latin typeface="Georgia" panose="02040502050405020303" pitchFamily="18" charset="0"/>
                      </a:endParaRPr>
                    </a:p>
                  </a:txBody>
                  <a:tcPr marL="9525" marR="9525" marT="9525" marB="0" anchor="b"/>
                </a:tc>
                <a:tc>
                  <a:txBody>
                    <a:bodyPr/>
                    <a:lstStyle/>
                    <a:p>
                      <a:pPr algn="ctr" fontAlgn="b"/>
                      <a:r>
                        <a:rPr lang="en-US" sz="2000" u="none" strike="noStrike" dirty="0">
                          <a:effectLst/>
                        </a:rPr>
                        <a:t>(0.13)</a:t>
                      </a:r>
                      <a:endParaRPr lang="en-US" sz="2000" b="0" i="0" u="none" strike="noStrike" dirty="0">
                        <a:solidFill>
                          <a:srgbClr val="000000"/>
                        </a:solidFill>
                        <a:effectLst/>
                        <a:latin typeface="Georgia" panose="02040502050405020303" pitchFamily="18" charset="0"/>
                      </a:endParaRPr>
                    </a:p>
                  </a:txBody>
                  <a:tcPr marL="9525" marR="9525" marT="9525" marB="0" anchor="b"/>
                </a:tc>
                <a:tc>
                  <a:txBody>
                    <a:bodyPr/>
                    <a:lstStyle/>
                    <a:p>
                      <a:pPr algn="ctr" fontAlgn="b"/>
                      <a:endParaRPr lang="en-US" sz="2000" b="0" i="0" u="none" strike="noStrike" dirty="0">
                        <a:solidFill>
                          <a:srgbClr val="000000"/>
                        </a:solidFill>
                        <a:effectLst/>
                        <a:latin typeface="Georgia" panose="02040502050405020303" pitchFamily="18" charset="0"/>
                      </a:endParaRPr>
                    </a:p>
                  </a:txBody>
                  <a:tcPr marL="9525" marR="9525" marT="9525" marB="0" anchor="b"/>
                </a:tc>
                <a:tc>
                  <a:txBody>
                    <a:bodyPr/>
                    <a:lstStyle/>
                    <a:p>
                      <a:pPr algn="ctr" fontAlgn="b"/>
                      <a:r>
                        <a:rPr lang="en-US" sz="2000" u="none" strike="noStrike" dirty="0">
                          <a:effectLst/>
                        </a:rPr>
                        <a:t>(0.16)</a:t>
                      </a:r>
                      <a:endParaRPr lang="en-US" sz="2000" b="0" i="0" u="none" strike="noStrike" dirty="0">
                        <a:solidFill>
                          <a:srgbClr val="000000"/>
                        </a:solidFill>
                        <a:effectLst/>
                        <a:latin typeface="Georgia" panose="02040502050405020303" pitchFamily="18" charset="0"/>
                      </a:endParaRPr>
                    </a:p>
                  </a:txBody>
                  <a:tcPr marL="9525" marR="9525" marT="9525" marB="0" anchor="b"/>
                </a:tc>
                <a:extLst>
                  <a:ext uri="{0D108BD9-81ED-4DB2-BD59-A6C34878D82A}">
                    <a16:rowId xmlns:a16="http://schemas.microsoft.com/office/drawing/2014/main" val="166788427"/>
                  </a:ext>
                </a:extLst>
              </a:tr>
              <a:tr h="266886">
                <a:tc>
                  <a:txBody>
                    <a:bodyPr/>
                    <a:lstStyle/>
                    <a:p>
                      <a:pPr algn="l" fontAlgn="b"/>
                      <a:r>
                        <a:rPr lang="en-US" sz="2000" u="none" strike="noStrike" dirty="0">
                          <a:effectLst/>
                        </a:rPr>
                        <a:t>Observations</a:t>
                      </a:r>
                      <a:endParaRPr lang="en-US" sz="2000" b="0" i="0" u="none" strike="noStrike" dirty="0">
                        <a:solidFill>
                          <a:srgbClr val="000000"/>
                        </a:solidFill>
                        <a:effectLst/>
                        <a:latin typeface="Georgia" panose="02040502050405020303" pitchFamily="18" charset="0"/>
                      </a:endParaRPr>
                    </a:p>
                  </a:txBody>
                  <a:tcPr marL="9525" marR="9525" marT="9525" marB="0" anchor="b"/>
                </a:tc>
                <a:tc>
                  <a:txBody>
                    <a:bodyPr/>
                    <a:lstStyle/>
                    <a:p>
                      <a:pPr algn="ctr" fontAlgn="b"/>
                      <a:r>
                        <a:rPr lang="en-US" sz="2000" u="none" strike="noStrike">
                          <a:effectLst/>
                        </a:rPr>
                        <a:t>3,603</a:t>
                      </a:r>
                      <a:endParaRPr lang="en-US" sz="2000" b="0" i="1"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 </a:t>
                      </a:r>
                      <a:endParaRPr lang="en-US" sz="2000" b="0" i="1"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485</a:t>
                      </a:r>
                      <a:endParaRPr lang="en-US" sz="2000" b="0" i="1"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 </a:t>
                      </a:r>
                      <a:endParaRPr lang="en-US" sz="2000" b="0" i="1"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404</a:t>
                      </a:r>
                      <a:endParaRPr lang="en-US" sz="2000" b="0" i="1"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20183221"/>
                  </a:ext>
                </a:extLst>
              </a:tr>
              <a:tr h="266886">
                <a:tc>
                  <a:txBody>
                    <a:bodyPr/>
                    <a:lstStyle/>
                    <a:p>
                      <a:pPr algn="l" fontAlgn="b"/>
                      <a:endParaRPr lang="en-US" sz="2000" b="1" i="1"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2000" b="0" i="0" u="none" strike="noStrike" dirty="0">
                        <a:solidFill>
                          <a:srgbClr val="000000"/>
                        </a:solidFill>
                        <a:effectLst/>
                        <a:latin typeface="Georgia" panose="02040502050405020303" pitchFamily="18" charset="0"/>
                      </a:endParaRPr>
                    </a:p>
                  </a:txBody>
                  <a:tcPr marL="9525" marR="9525" marT="9525" marB="0" anchor="b"/>
                </a:tc>
                <a:tc>
                  <a:txBody>
                    <a:bodyPr/>
                    <a:lstStyle/>
                    <a:p>
                      <a:pPr algn="ctr" fontAlgn="b"/>
                      <a:endParaRPr lang="en-US" sz="2000" b="0" i="0" u="none" strike="noStrike" dirty="0">
                        <a:solidFill>
                          <a:srgbClr val="000000"/>
                        </a:solidFill>
                        <a:effectLst/>
                        <a:latin typeface="Georgia" panose="02040502050405020303" pitchFamily="18" charset="0"/>
                      </a:endParaRPr>
                    </a:p>
                  </a:txBody>
                  <a:tcPr marL="9525" marR="9525" marT="9525" marB="0" anchor="b"/>
                </a:tc>
                <a:tc>
                  <a:txBody>
                    <a:bodyPr/>
                    <a:lstStyle/>
                    <a:p>
                      <a:pPr algn="ctr" fontAlgn="b"/>
                      <a:endParaRPr lang="en-US" sz="2000" b="0" i="0" u="none" strike="noStrike" dirty="0">
                        <a:solidFill>
                          <a:srgbClr val="000000"/>
                        </a:solidFill>
                        <a:effectLst/>
                        <a:latin typeface="Georgia" panose="02040502050405020303" pitchFamily="18" charset="0"/>
                      </a:endParaRPr>
                    </a:p>
                  </a:txBody>
                  <a:tcPr marL="9525" marR="9525" marT="9525" marB="0" anchor="b"/>
                </a:tc>
                <a:tc>
                  <a:txBody>
                    <a:bodyPr/>
                    <a:lstStyle/>
                    <a:p>
                      <a:pPr algn="ctr" fontAlgn="b"/>
                      <a:endParaRPr lang="en-US" sz="2000" b="0" i="0" u="none" strike="noStrike" dirty="0">
                        <a:solidFill>
                          <a:srgbClr val="000000"/>
                        </a:solidFill>
                        <a:effectLst/>
                        <a:latin typeface="Georgia" panose="02040502050405020303" pitchFamily="18" charset="0"/>
                      </a:endParaRPr>
                    </a:p>
                  </a:txBody>
                  <a:tcPr marL="9525" marR="9525" marT="9525" marB="0" anchor="b"/>
                </a:tc>
                <a:tc>
                  <a:txBody>
                    <a:bodyPr/>
                    <a:lstStyle/>
                    <a:p>
                      <a:pPr algn="ctr" fontAlgn="b"/>
                      <a:endParaRPr lang="en-US" sz="2000" b="0" i="0" u="none" strike="noStrike" dirty="0">
                        <a:solidFill>
                          <a:srgbClr val="000000"/>
                        </a:solidFill>
                        <a:effectLst/>
                        <a:latin typeface="Georgia" panose="02040502050405020303" pitchFamily="18" charset="0"/>
                      </a:endParaRPr>
                    </a:p>
                  </a:txBody>
                  <a:tcPr marL="9525" marR="9525" marT="9525" marB="0" anchor="b"/>
                </a:tc>
                <a:extLst>
                  <a:ext uri="{0D108BD9-81ED-4DB2-BD59-A6C34878D82A}">
                    <a16:rowId xmlns:a16="http://schemas.microsoft.com/office/drawing/2014/main" val="267829715"/>
                  </a:ext>
                </a:extLst>
              </a:tr>
              <a:tr h="266886">
                <a:tc>
                  <a:txBody>
                    <a:bodyPr/>
                    <a:lstStyle/>
                    <a:p>
                      <a:pPr algn="l" fontAlgn="b"/>
                      <a:r>
                        <a:rPr lang="en-US" sz="2000" u="none" strike="noStrike" dirty="0">
                          <a:effectLst/>
                        </a:rPr>
                        <a:t>Ethnic/Religious Education Gini</a:t>
                      </a:r>
                      <a:endParaRPr lang="en-US" sz="2000" b="0" i="0" u="none" strike="noStrike" dirty="0">
                        <a:solidFill>
                          <a:srgbClr val="000000"/>
                        </a:solidFill>
                        <a:effectLst/>
                        <a:latin typeface="Georgia" panose="02040502050405020303" pitchFamily="18" charset="0"/>
                      </a:endParaRPr>
                    </a:p>
                  </a:txBody>
                  <a:tcPr marL="9525" marR="9525" marT="9525" marB="0" anchor="b"/>
                </a:tc>
                <a:tc>
                  <a:txBody>
                    <a:bodyPr/>
                    <a:lstStyle/>
                    <a:p>
                      <a:pPr algn="ctr" fontAlgn="b"/>
                      <a:r>
                        <a:rPr lang="en-US" sz="2000" b="1" u="none" strike="noStrike" dirty="0">
                          <a:solidFill>
                            <a:srgbClr val="FF0000"/>
                          </a:solidFill>
                          <a:effectLst/>
                        </a:rPr>
                        <a:t>0.11</a:t>
                      </a:r>
                      <a:endParaRPr lang="en-US" sz="2000" b="1" i="0" u="none" strike="noStrike" dirty="0">
                        <a:solidFill>
                          <a:srgbClr val="FF0000"/>
                        </a:solidFill>
                        <a:effectLst/>
                        <a:latin typeface="Georgia" panose="02040502050405020303" pitchFamily="18" charset="0"/>
                      </a:endParaRPr>
                    </a:p>
                  </a:txBody>
                  <a:tcPr marL="9525" marR="9525" marT="9525" marB="0" anchor="b"/>
                </a:tc>
                <a:tc>
                  <a:txBody>
                    <a:bodyPr/>
                    <a:lstStyle/>
                    <a:p>
                      <a:pPr algn="ctr" fontAlgn="b"/>
                      <a:endParaRPr lang="en-US" sz="2000" b="1" i="0" u="none" strike="noStrike" dirty="0">
                        <a:solidFill>
                          <a:srgbClr val="FF0000"/>
                        </a:solidFill>
                        <a:effectLst/>
                        <a:latin typeface="Georgia" panose="02040502050405020303" pitchFamily="18" charset="0"/>
                      </a:endParaRPr>
                    </a:p>
                  </a:txBody>
                  <a:tcPr marL="9525" marR="9525" marT="9525" marB="0" anchor="b"/>
                </a:tc>
                <a:tc>
                  <a:txBody>
                    <a:bodyPr/>
                    <a:lstStyle/>
                    <a:p>
                      <a:pPr algn="ctr" fontAlgn="b"/>
                      <a:r>
                        <a:rPr lang="en-US" sz="2000" b="1" u="none" strike="noStrike" dirty="0">
                          <a:solidFill>
                            <a:srgbClr val="FF0000"/>
                          </a:solidFill>
                          <a:effectLst/>
                        </a:rPr>
                        <a:t>0.12</a:t>
                      </a:r>
                      <a:endParaRPr lang="en-US" sz="2000" b="1" i="0" u="none" strike="noStrike" dirty="0">
                        <a:solidFill>
                          <a:srgbClr val="FF0000"/>
                        </a:solidFill>
                        <a:effectLst/>
                        <a:latin typeface="Georgia" panose="02040502050405020303" pitchFamily="18" charset="0"/>
                      </a:endParaRPr>
                    </a:p>
                  </a:txBody>
                  <a:tcPr marL="9525" marR="9525" marT="9525" marB="0" anchor="b"/>
                </a:tc>
                <a:tc>
                  <a:txBody>
                    <a:bodyPr/>
                    <a:lstStyle/>
                    <a:p>
                      <a:pPr algn="ctr" fontAlgn="b"/>
                      <a:endParaRPr lang="en-US" sz="2000" b="1" i="0" u="none" strike="noStrike" dirty="0">
                        <a:solidFill>
                          <a:srgbClr val="FF0000"/>
                        </a:solidFill>
                        <a:effectLst/>
                        <a:latin typeface="Georgia" panose="02040502050405020303" pitchFamily="18" charset="0"/>
                      </a:endParaRPr>
                    </a:p>
                  </a:txBody>
                  <a:tcPr marL="9525" marR="9525" marT="9525" marB="0" anchor="b"/>
                </a:tc>
                <a:tc>
                  <a:txBody>
                    <a:bodyPr/>
                    <a:lstStyle/>
                    <a:p>
                      <a:pPr algn="ctr" fontAlgn="b"/>
                      <a:r>
                        <a:rPr lang="en-US" sz="2000" b="1" u="none" strike="noStrike" dirty="0">
                          <a:solidFill>
                            <a:srgbClr val="FF0000"/>
                          </a:solidFill>
                          <a:effectLst/>
                        </a:rPr>
                        <a:t>0.13</a:t>
                      </a:r>
                      <a:endParaRPr lang="en-US" sz="2000" b="1" i="0" u="none" strike="noStrike" dirty="0">
                        <a:solidFill>
                          <a:srgbClr val="FF0000"/>
                        </a:solidFill>
                        <a:effectLst/>
                        <a:latin typeface="Georgia" panose="02040502050405020303" pitchFamily="18" charset="0"/>
                      </a:endParaRPr>
                    </a:p>
                  </a:txBody>
                  <a:tcPr marL="9525" marR="9525" marT="9525" marB="0" anchor="b"/>
                </a:tc>
                <a:extLst>
                  <a:ext uri="{0D108BD9-81ED-4DB2-BD59-A6C34878D82A}">
                    <a16:rowId xmlns:a16="http://schemas.microsoft.com/office/drawing/2014/main" val="3133298542"/>
                  </a:ext>
                </a:extLst>
              </a:tr>
              <a:tr h="266886">
                <a:tc>
                  <a:txBody>
                    <a:bodyPr/>
                    <a:lstStyle/>
                    <a:p>
                      <a:pPr algn="l" fontAlgn="b"/>
                      <a:endParaRPr lang="en-US" sz="2000" b="0" i="0" u="none" strike="noStrike" dirty="0">
                        <a:solidFill>
                          <a:srgbClr val="000000"/>
                        </a:solidFill>
                        <a:effectLst/>
                        <a:latin typeface="Georgia" panose="02040502050405020303" pitchFamily="18" charset="0"/>
                      </a:endParaRPr>
                    </a:p>
                  </a:txBody>
                  <a:tcPr marL="9525" marR="9525" marT="9525" marB="0" anchor="b"/>
                </a:tc>
                <a:tc>
                  <a:txBody>
                    <a:bodyPr/>
                    <a:lstStyle/>
                    <a:p>
                      <a:pPr algn="ctr" fontAlgn="b"/>
                      <a:r>
                        <a:rPr lang="en-US" sz="2000" u="none" strike="noStrike">
                          <a:effectLst/>
                        </a:rPr>
                        <a:t>(0.09)</a:t>
                      </a:r>
                      <a:endParaRPr lang="en-US" sz="2000" b="0" i="0" u="none" strike="noStrike">
                        <a:solidFill>
                          <a:srgbClr val="000000"/>
                        </a:solidFill>
                        <a:effectLst/>
                        <a:latin typeface="Georgia" panose="02040502050405020303" pitchFamily="18" charset="0"/>
                      </a:endParaRPr>
                    </a:p>
                  </a:txBody>
                  <a:tcPr marL="9525" marR="9525" marT="9525" marB="0" anchor="b"/>
                </a:tc>
                <a:tc>
                  <a:txBody>
                    <a:bodyPr/>
                    <a:lstStyle/>
                    <a:p>
                      <a:pPr algn="ctr" fontAlgn="b"/>
                      <a:endParaRPr lang="en-US" sz="2000" b="0" i="0" u="none" strike="noStrike">
                        <a:solidFill>
                          <a:srgbClr val="000000"/>
                        </a:solidFill>
                        <a:effectLst/>
                        <a:latin typeface="Georgia" panose="02040502050405020303" pitchFamily="18" charset="0"/>
                      </a:endParaRPr>
                    </a:p>
                  </a:txBody>
                  <a:tcPr marL="9525" marR="9525" marT="9525" marB="0" anchor="b"/>
                </a:tc>
                <a:tc>
                  <a:txBody>
                    <a:bodyPr/>
                    <a:lstStyle/>
                    <a:p>
                      <a:pPr algn="ctr" fontAlgn="b"/>
                      <a:r>
                        <a:rPr lang="en-US" sz="2000" u="none" strike="noStrike" dirty="0">
                          <a:effectLst/>
                        </a:rPr>
                        <a:t>(0.08)</a:t>
                      </a:r>
                      <a:endParaRPr lang="en-US" sz="2000" b="0" i="0" u="none" strike="noStrike" dirty="0">
                        <a:solidFill>
                          <a:srgbClr val="000000"/>
                        </a:solidFill>
                        <a:effectLst/>
                        <a:latin typeface="Georgia" panose="02040502050405020303" pitchFamily="18" charset="0"/>
                      </a:endParaRPr>
                    </a:p>
                  </a:txBody>
                  <a:tcPr marL="9525" marR="9525" marT="9525" marB="0" anchor="b"/>
                </a:tc>
                <a:tc>
                  <a:txBody>
                    <a:bodyPr/>
                    <a:lstStyle/>
                    <a:p>
                      <a:pPr algn="ctr" fontAlgn="b"/>
                      <a:endParaRPr lang="en-US" sz="2000" b="0" i="0" u="none" strike="noStrike">
                        <a:solidFill>
                          <a:srgbClr val="000000"/>
                        </a:solidFill>
                        <a:effectLst/>
                        <a:latin typeface="Georgia" panose="02040502050405020303" pitchFamily="18" charset="0"/>
                      </a:endParaRPr>
                    </a:p>
                  </a:txBody>
                  <a:tcPr marL="9525" marR="9525" marT="9525" marB="0" anchor="b"/>
                </a:tc>
                <a:tc>
                  <a:txBody>
                    <a:bodyPr/>
                    <a:lstStyle/>
                    <a:p>
                      <a:pPr algn="ctr" fontAlgn="b"/>
                      <a:r>
                        <a:rPr lang="en-US" sz="2000" u="none" strike="noStrike" dirty="0">
                          <a:effectLst/>
                        </a:rPr>
                        <a:t>(0.09)</a:t>
                      </a:r>
                      <a:endParaRPr lang="en-US" sz="2000" b="0" i="0" u="none" strike="noStrike" dirty="0">
                        <a:solidFill>
                          <a:srgbClr val="000000"/>
                        </a:solidFill>
                        <a:effectLst/>
                        <a:latin typeface="Georgia" panose="02040502050405020303" pitchFamily="18" charset="0"/>
                      </a:endParaRPr>
                    </a:p>
                  </a:txBody>
                  <a:tcPr marL="9525" marR="9525" marT="9525" marB="0" anchor="b"/>
                </a:tc>
                <a:extLst>
                  <a:ext uri="{0D108BD9-81ED-4DB2-BD59-A6C34878D82A}">
                    <a16:rowId xmlns:a16="http://schemas.microsoft.com/office/drawing/2014/main" val="1665947959"/>
                  </a:ext>
                </a:extLst>
              </a:tr>
              <a:tr h="266886">
                <a:tc>
                  <a:txBody>
                    <a:bodyPr/>
                    <a:lstStyle/>
                    <a:p>
                      <a:pPr algn="l" fontAlgn="b"/>
                      <a:r>
                        <a:rPr lang="en-US" sz="2000" u="none" strike="noStrike" dirty="0">
                          <a:effectLst/>
                        </a:rPr>
                        <a:t>Observations</a:t>
                      </a:r>
                      <a:endParaRPr lang="en-US" sz="2000" b="0" i="0" u="none" strike="noStrike" dirty="0">
                        <a:solidFill>
                          <a:srgbClr val="000000"/>
                        </a:solidFill>
                        <a:effectLst/>
                        <a:latin typeface="Georgia" panose="02040502050405020303" pitchFamily="18" charset="0"/>
                      </a:endParaRPr>
                    </a:p>
                  </a:txBody>
                  <a:tcPr marL="9525" marR="9525" marT="9525" marB="0" anchor="b"/>
                </a:tc>
                <a:tc>
                  <a:txBody>
                    <a:bodyPr/>
                    <a:lstStyle/>
                    <a:p>
                      <a:pPr algn="ctr" fontAlgn="b"/>
                      <a:r>
                        <a:rPr lang="en-US" sz="2000" u="none" strike="noStrike">
                          <a:effectLst/>
                        </a:rPr>
                        <a:t>3,398</a:t>
                      </a:r>
                      <a:endParaRPr lang="en-US" sz="2000" b="0" i="1"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 </a:t>
                      </a:r>
                      <a:endParaRPr lang="en-US" sz="2000" b="0" i="1"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411</a:t>
                      </a:r>
                      <a:endParaRPr lang="en-US" sz="2000" b="0" i="1"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 </a:t>
                      </a:r>
                      <a:endParaRPr lang="en-US" sz="2000" b="0" i="1"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412</a:t>
                      </a:r>
                      <a:endParaRPr lang="en-US" sz="2000" b="0" i="1"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34857126"/>
                  </a:ext>
                </a:extLst>
              </a:tr>
            </a:tbl>
          </a:graphicData>
        </a:graphic>
      </p:graphicFrame>
    </p:spTree>
    <p:extLst>
      <p:ext uri="{BB962C8B-B14F-4D97-AF65-F5344CB8AC3E}">
        <p14:creationId xmlns:p14="http://schemas.microsoft.com/office/powerpoint/2010/main" val="22381139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Takeaways</a:t>
            </a:r>
          </a:p>
        </p:txBody>
      </p:sp>
      <p:sp>
        <p:nvSpPr>
          <p:cNvPr id="3" name="Text Placeholder 2"/>
          <p:cNvSpPr>
            <a:spLocks noGrp="1"/>
          </p:cNvSpPr>
          <p:nvPr>
            <p:ph type="body" sz="quarter" idx="10"/>
          </p:nvPr>
        </p:nvSpPr>
        <p:spPr>
          <a:xfrm>
            <a:off x="609600" y="1149564"/>
            <a:ext cx="10972800" cy="4527054"/>
          </a:xfrm>
        </p:spPr>
        <p:txBody>
          <a:bodyPr/>
          <a:lstStyle/>
          <a:p>
            <a:r>
              <a:rPr lang="en-US" dirty="0"/>
              <a:t>Conflict does exacerbate inequality in education, both among groups and among individuals</a:t>
            </a:r>
          </a:p>
          <a:p>
            <a:pPr lvl="1"/>
            <a:r>
              <a:rPr lang="en-US" dirty="0"/>
              <a:t>This is true for countries that </a:t>
            </a:r>
            <a:r>
              <a:rPr lang="en-US" b="1" i="1" dirty="0"/>
              <a:t>have</a:t>
            </a:r>
            <a:r>
              <a:rPr lang="en-US" dirty="0"/>
              <a:t> experienced conflict (ATT); overall effects are less pronounced</a:t>
            </a:r>
          </a:p>
          <a:p>
            <a:r>
              <a:rPr lang="en-US" dirty="0">
                <a:solidFill>
                  <a:schemeClr val="accent1"/>
                </a:solidFill>
              </a:rPr>
              <a:t>Effects of ethnic conflict are most pronounced compared to non-ethnic state conflict</a:t>
            </a:r>
          </a:p>
          <a:p>
            <a:r>
              <a:rPr lang="en-US" dirty="0"/>
              <a:t>The longer the conflict, the higher the level of education inequality </a:t>
            </a:r>
          </a:p>
          <a:p>
            <a:r>
              <a:rPr lang="en-US" dirty="0">
                <a:solidFill>
                  <a:schemeClr val="accent1"/>
                </a:solidFill>
              </a:rPr>
              <a:t>Inequality post-conflict does improve, but may not return to pre-conflict levels for a while </a:t>
            </a:r>
          </a:p>
          <a:p>
            <a:r>
              <a:rPr lang="en-US" dirty="0">
                <a:solidFill>
                  <a:schemeClr val="tx1">
                    <a:lumMod val="65000"/>
                    <a:lumOff val="35000"/>
                  </a:schemeClr>
                </a:solidFill>
              </a:rPr>
              <a:t>Ethnic conflicts among fragile states are most detrimental to education</a:t>
            </a:r>
          </a:p>
        </p:txBody>
      </p:sp>
    </p:spTree>
    <p:extLst>
      <p:ext uri="{BB962C8B-B14F-4D97-AF65-F5344CB8AC3E}">
        <p14:creationId xmlns:p14="http://schemas.microsoft.com/office/powerpoint/2010/main" val="1401798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Implications</a:t>
            </a:r>
          </a:p>
        </p:txBody>
      </p:sp>
      <p:sp>
        <p:nvSpPr>
          <p:cNvPr id="3" name="Text Placeholder 2"/>
          <p:cNvSpPr>
            <a:spLocks noGrp="1"/>
          </p:cNvSpPr>
          <p:nvPr>
            <p:ph type="body" sz="quarter" idx="10"/>
          </p:nvPr>
        </p:nvSpPr>
        <p:spPr>
          <a:xfrm>
            <a:off x="1981200" y="1157875"/>
            <a:ext cx="8229600" cy="4360366"/>
          </a:xfrm>
        </p:spPr>
        <p:txBody>
          <a:bodyPr/>
          <a:lstStyle/>
          <a:p>
            <a:r>
              <a:rPr lang="en-US" sz="3200" dirty="0"/>
              <a:t>A strong case for investment in </a:t>
            </a:r>
            <a:r>
              <a:rPr lang="en-US" sz="3200" b="1" dirty="0">
                <a:solidFill>
                  <a:srgbClr val="FF0000"/>
                </a:solidFill>
              </a:rPr>
              <a:t>education, </a:t>
            </a:r>
            <a:r>
              <a:rPr lang="en-US" sz="3200" dirty="0"/>
              <a:t>both pre- and post-conflict </a:t>
            </a:r>
          </a:p>
          <a:p>
            <a:r>
              <a:rPr lang="en-US" sz="3200" dirty="0"/>
              <a:t>We need to understand inequality in </a:t>
            </a:r>
            <a:r>
              <a:rPr lang="en-US" sz="3200" b="1" dirty="0">
                <a:solidFill>
                  <a:srgbClr val="FF0000"/>
                </a:solidFill>
              </a:rPr>
              <a:t>resource</a:t>
            </a:r>
            <a:r>
              <a:rPr lang="en-US" sz="3200" dirty="0">
                <a:solidFill>
                  <a:srgbClr val="FF0000"/>
                </a:solidFill>
              </a:rPr>
              <a:t> </a:t>
            </a:r>
            <a:r>
              <a:rPr lang="en-US" sz="3200" b="1" dirty="0">
                <a:solidFill>
                  <a:srgbClr val="FF0000"/>
                </a:solidFill>
              </a:rPr>
              <a:t>allocation</a:t>
            </a:r>
            <a:r>
              <a:rPr lang="en-US" sz="3200" dirty="0"/>
              <a:t>, </a:t>
            </a:r>
            <a:r>
              <a:rPr lang="en-US" sz="3200" b="1" dirty="0">
                <a:solidFill>
                  <a:srgbClr val="FF0000"/>
                </a:solidFill>
              </a:rPr>
              <a:t>quality</a:t>
            </a:r>
            <a:r>
              <a:rPr lang="en-US" sz="3200" dirty="0"/>
              <a:t> and </a:t>
            </a:r>
            <a:r>
              <a:rPr lang="en-US" sz="3200" b="1" dirty="0">
                <a:solidFill>
                  <a:srgbClr val="FF0000"/>
                </a:solidFill>
              </a:rPr>
              <a:t>learning</a:t>
            </a:r>
          </a:p>
          <a:p>
            <a:r>
              <a:rPr lang="en-US" sz="3200" dirty="0"/>
              <a:t>Identify effective </a:t>
            </a:r>
            <a:r>
              <a:rPr lang="en-US" sz="3200" b="1" dirty="0">
                <a:solidFill>
                  <a:srgbClr val="FF0000"/>
                </a:solidFill>
              </a:rPr>
              <a:t>solutions</a:t>
            </a:r>
            <a:r>
              <a:rPr lang="en-US" sz="3200" dirty="0"/>
              <a:t> to strengthen equity and mitigate disparities in education</a:t>
            </a:r>
          </a:p>
        </p:txBody>
      </p:sp>
    </p:spTree>
    <p:extLst>
      <p:ext uri="{BB962C8B-B14F-4D97-AF65-F5344CB8AC3E}">
        <p14:creationId xmlns:p14="http://schemas.microsoft.com/office/powerpoint/2010/main" val="2333030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 Placeholder 2"/>
          <p:cNvSpPr txBox="1">
            <a:spLocks/>
          </p:cNvSpPr>
          <p:nvPr/>
        </p:nvSpPr>
        <p:spPr>
          <a:xfrm>
            <a:off x="5355491" y="1023594"/>
            <a:ext cx="6430390" cy="5604033"/>
          </a:xfrm>
          <a:prstGeom prst="rect">
            <a:avLst/>
          </a:prstGeom>
          <a:solidFill>
            <a:schemeClr val="bg1"/>
          </a:solidFill>
          <a:ln>
            <a:noFill/>
          </a:ln>
        </p:spPr>
        <p:txBody>
          <a:bodyPr vert="horz" anchor="t"/>
          <a:lstStyle>
            <a:lvl1pPr marL="342900" indent="-342900" algn="l" defTabSz="457200" rtl="0" eaLnBrk="1" latinLnBrk="0" hangingPunct="1">
              <a:spcBef>
                <a:spcPct val="20000"/>
              </a:spcBef>
              <a:buClr>
                <a:schemeClr val="accent6"/>
              </a:buClr>
              <a:buSzPct val="100000"/>
              <a:buFont typeface="Arial"/>
              <a:buChar char="•"/>
              <a:defRPr sz="2800" b="0" i="0" kern="1200" spc="0">
                <a:solidFill>
                  <a:srgbClr val="535352"/>
                </a:solidFill>
                <a:latin typeface="Calibri"/>
                <a:ea typeface="+mn-ea"/>
                <a:cs typeface="Calibri"/>
              </a:defRPr>
            </a:lvl1pPr>
            <a:lvl2pPr marL="742950" indent="-285750" algn="l" defTabSz="457200" rtl="0" eaLnBrk="1" latinLnBrk="0" hangingPunct="1">
              <a:spcBef>
                <a:spcPct val="20000"/>
              </a:spcBef>
              <a:buFont typeface="Arial"/>
              <a:buChar char="–"/>
              <a:defRPr sz="2800" kern="1200">
                <a:solidFill>
                  <a:srgbClr val="535352"/>
                </a:solidFill>
                <a:latin typeface="Calibri"/>
                <a:ea typeface="+mn-ea"/>
                <a:cs typeface="Calibri"/>
              </a:defRPr>
            </a:lvl2pPr>
            <a:lvl3pPr marL="1143000" indent="-228600" algn="l" defTabSz="457200" rtl="0" eaLnBrk="1" latinLnBrk="0" hangingPunct="1">
              <a:spcBef>
                <a:spcPct val="20000"/>
              </a:spcBef>
              <a:buSzPct val="83000"/>
              <a:buFont typeface="Courier New"/>
              <a:buChar char="o"/>
              <a:defRPr sz="2400" kern="1200">
                <a:solidFill>
                  <a:srgbClr val="535352"/>
                </a:solidFill>
                <a:latin typeface="Calibri"/>
                <a:ea typeface="+mn-ea"/>
                <a:cs typeface="Calibri"/>
              </a:defRPr>
            </a:lvl3pPr>
            <a:lvl4pPr marL="1600200" indent="-228600" algn="l" defTabSz="457200" rtl="0" eaLnBrk="1" latinLnBrk="0" hangingPunct="1">
              <a:spcBef>
                <a:spcPct val="20000"/>
              </a:spcBef>
              <a:buFont typeface="Arial"/>
              <a:buChar char="–"/>
              <a:defRPr sz="2000" kern="1200">
                <a:solidFill>
                  <a:srgbClr val="535352"/>
                </a:solidFill>
                <a:latin typeface="Calibri"/>
                <a:ea typeface="+mn-ea"/>
                <a:cs typeface="Calibri"/>
              </a:defRPr>
            </a:lvl4pPr>
            <a:lvl5pPr marL="2057400" indent="-228600" algn="l" defTabSz="457200" rtl="0" eaLnBrk="1" latinLnBrk="0" hangingPunct="1">
              <a:spcBef>
                <a:spcPct val="20000"/>
              </a:spcBef>
              <a:buFont typeface="Arial"/>
              <a:buChar char="»"/>
              <a:defRPr sz="2000" kern="1200">
                <a:solidFill>
                  <a:srgbClr val="53535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800"/>
              </a:spcBef>
            </a:pPr>
            <a:r>
              <a:rPr lang="en-US" dirty="0">
                <a:solidFill>
                  <a:schemeClr val="tx1">
                    <a:lumMod val="65000"/>
                    <a:lumOff val="35000"/>
                  </a:schemeClr>
                </a:solidFill>
              </a:rPr>
              <a:t>A new research initiative led by FHI 360, Save the Children, UNICEF and other partners</a:t>
            </a:r>
          </a:p>
          <a:p>
            <a:pPr lvl="1">
              <a:spcBef>
                <a:spcPts val="1800"/>
              </a:spcBef>
            </a:pPr>
            <a:r>
              <a:rPr lang="en-US" dirty="0">
                <a:solidFill>
                  <a:schemeClr val="tx1">
                    <a:lumMod val="65000"/>
                    <a:lumOff val="35000"/>
                  </a:schemeClr>
                </a:solidFill>
              </a:rPr>
              <a:t>Developing metrics the magnitude and effects of education inequality in programming and policy</a:t>
            </a:r>
          </a:p>
          <a:p>
            <a:pPr lvl="1">
              <a:spcBef>
                <a:spcPts val="1800"/>
              </a:spcBef>
            </a:pPr>
            <a:r>
              <a:rPr lang="en-US" dirty="0">
                <a:solidFill>
                  <a:schemeClr val="tx1">
                    <a:lumMod val="65000"/>
                    <a:lumOff val="35000"/>
                  </a:schemeClr>
                </a:solidFill>
              </a:rPr>
              <a:t>Unpacking the root causes of inequality in outcomes</a:t>
            </a:r>
          </a:p>
          <a:p>
            <a:pPr lvl="1">
              <a:spcBef>
                <a:spcPts val="1800"/>
              </a:spcBef>
            </a:pPr>
            <a:r>
              <a:rPr lang="en-US" dirty="0">
                <a:solidFill>
                  <a:schemeClr val="tx1">
                    <a:lumMod val="65000"/>
                    <a:lumOff val="35000"/>
                  </a:schemeClr>
                </a:solidFill>
              </a:rPr>
              <a:t>Building evidence on closing gaps and improving equity through education</a:t>
            </a:r>
          </a:p>
          <a:p>
            <a:pPr marL="457200" lvl="1" indent="0">
              <a:spcBef>
                <a:spcPts val="1800"/>
              </a:spcBef>
              <a:buNone/>
            </a:pPr>
            <a:endParaRPr lang="en-US" dirty="0">
              <a:solidFill>
                <a:schemeClr val="tx1">
                  <a:lumMod val="65000"/>
                  <a:lumOff val="35000"/>
                </a:schemeClr>
              </a:solidFill>
            </a:endParaRPr>
          </a:p>
        </p:txBody>
      </p:sp>
      <p:grpSp>
        <p:nvGrpSpPr>
          <p:cNvPr id="5" name="Group 4"/>
          <p:cNvGrpSpPr/>
          <p:nvPr/>
        </p:nvGrpSpPr>
        <p:grpSpPr>
          <a:xfrm>
            <a:off x="-1" y="0"/>
            <a:ext cx="12191999" cy="832520"/>
            <a:chOff x="0" y="5747974"/>
            <a:chExt cx="12192000" cy="1110026"/>
          </a:xfrm>
        </p:grpSpPr>
        <p:sp>
          <p:nvSpPr>
            <p:cNvPr id="6" name="Rectangle 5"/>
            <p:cNvSpPr/>
            <p:nvPr/>
          </p:nvSpPr>
          <p:spPr>
            <a:xfrm>
              <a:off x="0" y="5747974"/>
              <a:ext cx="12192000" cy="1110026"/>
            </a:xfrm>
            <a:prstGeom prst="rect">
              <a:avLst/>
            </a:prstGeom>
            <a:solidFill>
              <a:srgbClr val="006495">
                <a:alpha val="9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p:cNvSpPr/>
            <p:nvPr/>
          </p:nvSpPr>
          <p:spPr>
            <a:xfrm>
              <a:off x="4781518" y="6028550"/>
              <a:ext cx="7068185" cy="548874"/>
            </a:xfrm>
            <a:prstGeom prst="rect">
              <a:avLst/>
            </a:prstGeom>
            <a:ln>
              <a:noFill/>
            </a:ln>
          </p:spPr>
          <p:txBody>
            <a:bodyPr vert="horz" lIns="0" tIns="0" rIns="0" bIns="0" rtlCol="0">
              <a:noAutofit/>
            </a:bodyPr>
            <a:lstStyle/>
            <a:p>
              <a:pPr algn="ctr">
                <a:lnSpc>
                  <a:spcPct val="107000"/>
                </a:lnSpc>
                <a:spcAft>
                  <a:spcPts val="600"/>
                </a:spcAft>
              </a:pPr>
              <a:r>
                <a:rPr lang="en-US" sz="3200" b="1" dirty="0">
                  <a:solidFill>
                    <a:srgbClr val="F9981C"/>
                  </a:solidFill>
                  <a:ea typeface="Arial" panose="020B0604020202020204" pitchFamily="34" charset="0"/>
                  <a:cs typeface="Calibri" panose="020F0502020204030204" pitchFamily="34" charset="0"/>
                </a:rPr>
                <a:t>EDUCATION EQUITY RESEARCH INITIATIVE</a:t>
              </a:r>
            </a:p>
          </p:txBody>
        </p:sp>
      </p:grpSp>
      <p:pic>
        <p:nvPicPr>
          <p:cNvPr id="8" name="Picture 2" descr="https://upload.wikimedia.org/wikipedia/commons/9/99/Schoolgirls_in_Bamozai.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036" t="1" r="19694" b="-3842"/>
          <a:stretch/>
        </p:blipFill>
        <p:spPr bwMode="auto">
          <a:xfrm>
            <a:off x="203199" y="832520"/>
            <a:ext cx="5152292" cy="6001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147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323" y="400481"/>
            <a:ext cx="10949354" cy="972441"/>
          </a:xfrm>
        </p:spPr>
        <p:txBody>
          <a:bodyPr/>
          <a:lstStyle/>
          <a:p>
            <a:r>
              <a:rPr lang="en-US" dirty="0"/>
              <a:t>Conflict </a:t>
            </a:r>
            <a:r>
              <a:rPr lang="en-US" dirty="0">
                <a:sym typeface="Wingdings" panose="05000000000000000000" pitchFamily="2" charset="2"/>
              </a:rPr>
              <a:t> </a:t>
            </a:r>
            <a:r>
              <a:rPr lang="en-US" dirty="0"/>
              <a:t>Education Inequality?</a:t>
            </a:r>
          </a:p>
        </p:txBody>
      </p:sp>
      <p:grpSp>
        <p:nvGrpSpPr>
          <p:cNvPr id="9" name="Group 8"/>
          <p:cNvGrpSpPr/>
          <p:nvPr/>
        </p:nvGrpSpPr>
        <p:grpSpPr>
          <a:xfrm>
            <a:off x="6394871" y="1269052"/>
            <a:ext cx="3672591" cy="4687719"/>
            <a:chOff x="584616" y="1383297"/>
            <a:chExt cx="3672591" cy="4687719"/>
          </a:xfrm>
        </p:grpSpPr>
        <p:sp>
          <p:nvSpPr>
            <p:cNvPr id="5" name="Rounded Rectangle 4"/>
            <p:cNvSpPr/>
            <p:nvPr/>
          </p:nvSpPr>
          <p:spPr>
            <a:xfrm>
              <a:off x="584616" y="1978702"/>
              <a:ext cx="3672591" cy="4092314"/>
            </a:xfrm>
            <a:prstGeom prst="round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en-US" sz="2600" b="1" dirty="0"/>
                <a:t>There are winners and losers in every conflict</a:t>
              </a:r>
            </a:p>
            <a:p>
              <a:pPr marL="285750" indent="-285750">
                <a:buFont typeface="Arial" panose="020B0604020202020204" pitchFamily="34" charset="0"/>
                <a:buChar char="•"/>
              </a:pPr>
              <a:r>
                <a:rPr lang="en-US" sz="2600" b="1" dirty="0"/>
                <a:t>The losers will see a worsening of their education outcomes, leading to greater inequality</a:t>
              </a:r>
            </a:p>
            <a:p>
              <a:pPr marL="285750" indent="-285750">
                <a:buFont typeface="Arial" panose="020B0604020202020204" pitchFamily="34" charset="0"/>
                <a:buChar char="•"/>
              </a:pPr>
              <a:endParaRPr lang="en-US" sz="2600" b="1" dirty="0"/>
            </a:p>
          </p:txBody>
        </p:sp>
        <p:sp>
          <p:nvSpPr>
            <p:cNvPr id="7" name="TextBox 6"/>
            <p:cNvSpPr txBox="1"/>
            <p:nvPr/>
          </p:nvSpPr>
          <p:spPr>
            <a:xfrm>
              <a:off x="1235242" y="1383297"/>
              <a:ext cx="2219710" cy="584775"/>
            </a:xfrm>
            <a:prstGeom prst="rect">
              <a:avLst/>
            </a:prstGeom>
            <a:noFill/>
          </p:spPr>
          <p:txBody>
            <a:bodyPr wrap="none" rtlCol="0">
              <a:spAutoFit/>
            </a:bodyPr>
            <a:lstStyle/>
            <a:p>
              <a:r>
                <a:rPr lang="en-US" sz="3200" b="1" dirty="0"/>
                <a:t>Exacerbates</a:t>
              </a:r>
            </a:p>
          </p:txBody>
        </p:sp>
      </p:grpSp>
      <p:graphicFrame>
        <p:nvGraphicFramePr>
          <p:cNvPr id="11" name="Chart 10"/>
          <p:cNvGraphicFramePr>
            <a:graphicFrameLocks/>
          </p:cNvGraphicFramePr>
          <p:nvPr>
            <p:extLst>
              <p:ext uri="{D42A27DB-BD31-4B8C-83A1-F6EECF244321}">
                <p14:modId xmlns:p14="http://schemas.microsoft.com/office/powerpoint/2010/main" val="3227009425"/>
              </p:ext>
            </p:extLst>
          </p:nvPr>
        </p:nvGraphicFramePr>
        <p:xfrm>
          <a:off x="1836284" y="1091717"/>
          <a:ext cx="4052872" cy="4876801"/>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2354329" y="2470003"/>
            <a:ext cx="2920438" cy="1906293"/>
            <a:chOff x="2896064" y="2448731"/>
            <a:chExt cx="2920438" cy="1906293"/>
          </a:xfrm>
        </p:grpSpPr>
        <p:sp>
          <p:nvSpPr>
            <p:cNvPr id="13" name="Left Brace 12"/>
            <p:cNvSpPr/>
            <p:nvPr/>
          </p:nvSpPr>
          <p:spPr>
            <a:xfrm>
              <a:off x="5243065" y="2588217"/>
              <a:ext cx="573437" cy="1766807"/>
            </a:xfrm>
            <a:prstGeom prst="leftBrac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Left Brace 13"/>
            <p:cNvSpPr/>
            <p:nvPr/>
          </p:nvSpPr>
          <p:spPr>
            <a:xfrm>
              <a:off x="2896064" y="2448731"/>
              <a:ext cx="383177" cy="731003"/>
            </a:xfrm>
            <a:prstGeom prst="leftBrac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 name="TextBox 2"/>
          <p:cNvSpPr txBox="1"/>
          <p:nvPr/>
        </p:nvSpPr>
        <p:spPr>
          <a:xfrm>
            <a:off x="4488773" y="5112713"/>
            <a:ext cx="1336584" cy="353943"/>
          </a:xfrm>
          <a:prstGeom prst="rect">
            <a:avLst/>
          </a:prstGeom>
          <a:solidFill>
            <a:schemeClr val="bg1"/>
          </a:solidFill>
        </p:spPr>
        <p:txBody>
          <a:bodyPr wrap="none" rtlCol="0">
            <a:spAutoFit/>
          </a:bodyPr>
          <a:lstStyle/>
          <a:p>
            <a:r>
              <a:rPr lang="en-US" sz="1700" dirty="0">
                <a:solidFill>
                  <a:schemeClr val="tx1">
                    <a:lumMod val="75000"/>
                    <a:lumOff val="25000"/>
                  </a:schemeClr>
                </a:solidFill>
              </a:rPr>
              <a:t>After conflict</a:t>
            </a:r>
          </a:p>
        </p:txBody>
      </p:sp>
    </p:spTree>
    <p:extLst>
      <p:ext uri="{BB962C8B-B14F-4D97-AF65-F5344CB8AC3E}">
        <p14:creationId xmlns:p14="http://schemas.microsoft.com/office/powerpoint/2010/main" val="3107880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the study</a:t>
            </a:r>
          </a:p>
        </p:txBody>
      </p:sp>
      <p:sp>
        <p:nvSpPr>
          <p:cNvPr id="4" name="Text Placeholder 3"/>
          <p:cNvSpPr>
            <a:spLocks noGrp="1"/>
          </p:cNvSpPr>
          <p:nvPr>
            <p:ph type="body" sz="quarter" idx="10"/>
          </p:nvPr>
        </p:nvSpPr>
        <p:spPr>
          <a:xfrm>
            <a:off x="1524000" y="1584325"/>
            <a:ext cx="9120554" cy="4360366"/>
          </a:xfrm>
        </p:spPr>
        <p:txBody>
          <a:bodyPr/>
          <a:lstStyle/>
          <a:p>
            <a:r>
              <a:rPr lang="en-US" dirty="0"/>
              <a:t>Commissioned by UNICEF Peacebuilding, Education and Advocacy </a:t>
            </a:r>
            <a:r>
              <a:rPr lang="en-US" dirty="0" err="1"/>
              <a:t>Programme</a:t>
            </a:r>
            <a:r>
              <a:rPr lang="en-US" dirty="0"/>
              <a:t> (PBEA) as part of the </a:t>
            </a:r>
            <a:r>
              <a:rPr lang="en-US" b="1" dirty="0"/>
              <a:t>Learning for Peace Initiative </a:t>
            </a:r>
          </a:p>
          <a:p>
            <a:r>
              <a:rPr lang="en-US" dirty="0"/>
              <a:t>Completed by FHI 360 Education Policy and Data Center</a:t>
            </a:r>
          </a:p>
          <a:p>
            <a:pPr lvl="1"/>
            <a:r>
              <a:rPr lang="en-US" dirty="0"/>
              <a:t>Carina Omoeva, Wael Moussa, and Rachel Hatch</a:t>
            </a:r>
          </a:p>
        </p:txBody>
      </p:sp>
    </p:spTree>
    <p:extLst>
      <p:ext uri="{BB962C8B-B14F-4D97-AF65-F5344CB8AC3E}">
        <p14:creationId xmlns:p14="http://schemas.microsoft.com/office/powerpoint/2010/main" val="17304835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2574" y="302326"/>
            <a:ext cx="8229600" cy="972441"/>
          </a:xfrm>
        </p:spPr>
        <p:txBody>
          <a:bodyPr/>
          <a:lstStyle/>
          <a:p>
            <a:pPr algn="ctr"/>
            <a:r>
              <a:rPr lang="en-US" dirty="0"/>
              <a:t>THANK YOU</a:t>
            </a:r>
          </a:p>
        </p:txBody>
      </p:sp>
      <p:pic>
        <p:nvPicPr>
          <p:cNvPr id="3074" name="Picture 2" descr="http://www.tanzania.co.zm/images/uploads/people_tanzania.jpg"/>
          <p:cNvPicPr>
            <a:picLocks noChangeAspect="1" noChangeArrowheads="1"/>
          </p:cNvPicPr>
          <p:nvPr/>
        </p:nvPicPr>
        <p:blipFill rotWithShape="1">
          <a:blip r:embed="rId3">
            <a:extLst>
              <a:ext uri="{28A0092B-C50C-407E-A947-70E740481C1C}">
                <a14:useLocalDpi xmlns:a14="http://schemas.microsoft.com/office/drawing/2010/main" val="0"/>
              </a:ext>
            </a:extLst>
          </a:blip>
          <a:srcRect l="2427" r="5822"/>
          <a:stretch/>
        </p:blipFill>
        <p:spPr bwMode="auto">
          <a:xfrm>
            <a:off x="1972579" y="1026205"/>
            <a:ext cx="7656163" cy="419554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972579" y="4836602"/>
            <a:ext cx="4023089" cy="369332"/>
          </a:xfrm>
          <a:prstGeom prst="rect">
            <a:avLst/>
          </a:prstGeom>
          <a:noFill/>
        </p:spPr>
        <p:txBody>
          <a:bodyPr wrap="none" rtlCol="0">
            <a:spAutoFit/>
          </a:bodyPr>
          <a:lstStyle/>
          <a:p>
            <a:r>
              <a:rPr lang="en-US" b="1" i="1" dirty="0">
                <a:solidFill>
                  <a:schemeClr val="bg1"/>
                </a:solidFill>
              </a:rPr>
              <a:t>Photo credit: Tanzania High Commission</a:t>
            </a:r>
          </a:p>
        </p:txBody>
      </p:sp>
      <p:sp>
        <p:nvSpPr>
          <p:cNvPr id="4" name="TextBox 3"/>
          <p:cNvSpPr txBox="1"/>
          <p:nvPr/>
        </p:nvSpPr>
        <p:spPr>
          <a:xfrm>
            <a:off x="4824264" y="5707977"/>
            <a:ext cx="4103624" cy="830997"/>
          </a:xfrm>
          <a:prstGeom prst="rect">
            <a:avLst/>
          </a:prstGeom>
          <a:noFill/>
        </p:spPr>
        <p:txBody>
          <a:bodyPr wrap="none" rtlCol="0">
            <a:spAutoFit/>
          </a:bodyPr>
          <a:lstStyle/>
          <a:p>
            <a:r>
              <a:rPr lang="en-US" sz="2400" b="1" dirty="0"/>
              <a:t>Contact: comoeva@fhi360.org</a:t>
            </a:r>
          </a:p>
          <a:p>
            <a:r>
              <a:rPr lang="en-US" sz="2400" b="1" dirty="0"/>
              <a:t>		   wmoussa@fhi360.org</a:t>
            </a:r>
          </a:p>
        </p:txBody>
      </p:sp>
    </p:spTree>
    <p:extLst>
      <p:ext uri="{BB962C8B-B14F-4D97-AF65-F5344CB8AC3E}">
        <p14:creationId xmlns:p14="http://schemas.microsoft.com/office/powerpoint/2010/main" val="3806819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Conflict </a:t>
            </a:r>
            <a:r>
              <a:rPr lang="en-US" dirty="0">
                <a:sym typeface="Wingdings" panose="05000000000000000000" pitchFamily="2" charset="2"/>
              </a:rPr>
              <a:t></a:t>
            </a:r>
            <a:r>
              <a:rPr lang="en-US" dirty="0"/>
              <a:t> Education Inequality?</a:t>
            </a:r>
          </a:p>
        </p:txBody>
      </p:sp>
      <p:grpSp>
        <p:nvGrpSpPr>
          <p:cNvPr id="10" name="Group 9"/>
          <p:cNvGrpSpPr/>
          <p:nvPr/>
        </p:nvGrpSpPr>
        <p:grpSpPr>
          <a:xfrm>
            <a:off x="2272076" y="1269047"/>
            <a:ext cx="3672591" cy="4677088"/>
            <a:chOff x="4874301" y="1348957"/>
            <a:chExt cx="3672591" cy="4677088"/>
          </a:xfrm>
        </p:grpSpPr>
        <p:sp>
          <p:nvSpPr>
            <p:cNvPr id="6" name="Rounded Rectangle 5"/>
            <p:cNvSpPr/>
            <p:nvPr/>
          </p:nvSpPr>
          <p:spPr>
            <a:xfrm>
              <a:off x="4874301" y="1933732"/>
              <a:ext cx="3672591" cy="4092313"/>
            </a:xfrm>
            <a:prstGeom prst="roundRect">
              <a:avLst/>
            </a:prstGeom>
            <a:solidFill>
              <a:schemeClr val="accent6">
                <a:lumMod val="75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en-US" sz="2600" b="1" dirty="0"/>
                <a:t>Many conflicts are fought in large part because of education inequality</a:t>
              </a:r>
            </a:p>
            <a:p>
              <a:pPr marL="285750" indent="-285750">
                <a:buFont typeface="Arial" panose="020B0604020202020204" pitchFamily="34" charset="0"/>
                <a:buChar char="•"/>
              </a:pPr>
              <a:r>
                <a:rPr lang="en-US" sz="2600" b="1" dirty="0"/>
                <a:t>If the disadvantaged side wins, education opportunity becomes more equitable</a:t>
              </a:r>
            </a:p>
            <a:p>
              <a:pPr marL="285750" indent="-285750">
                <a:buFont typeface="Arial" panose="020B0604020202020204" pitchFamily="34" charset="0"/>
                <a:buChar char="•"/>
              </a:pPr>
              <a:endParaRPr lang="en-US" sz="2600" b="1" dirty="0"/>
            </a:p>
          </p:txBody>
        </p:sp>
        <p:sp>
          <p:nvSpPr>
            <p:cNvPr id="8" name="TextBox 7"/>
            <p:cNvSpPr txBox="1"/>
            <p:nvPr/>
          </p:nvSpPr>
          <p:spPr>
            <a:xfrm>
              <a:off x="5879374" y="1348957"/>
              <a:ext cx="1662443" cy="584775"/>
            </a:xfrm>
            <a:prstGeom prst="rect">
              <a:avLst/>
            </a:prstGeom>
            <a:noFill/>
          </p:spPr>
          <p:txBody>
            <a:bodyPr wrap="none" rtlCol="0">
              <a:spAutoFit/>
            </a:bodyPr>
            <a:lstStyle/>
            <a:p>
              <a:r>
                <a:rPr lang="en-US" sz="3200" b="1" dirty="0"/>
                <a:t>Resolves</a:t>
              </a:r>
            </a:p>
          </p:txBody>
        </p:sp>
      </p:grpSp>
      <p:graphicFrame>
        <p:nvGraphicFramePr>
          <p:cNvPr id="11" name="Chart 10"/>
          <p:cNvGraphicFramePr>
            <a:graphicFrameLocks/>
          </p:cNvGraphicFramePr>
          <p:nvPr>
            <p:extLst>
              <p:ext uri="{D42A27DB-BD31-4B8C-83A1-F6EECF244321}">
                <p14:modId xmlns:p14="http://schemas.microsoft.com/office/powerpoint/2010/main" val="2913537865"/>
              </p:ext>
            </p:extLst>
          </p:nvPr>
        </p:nvGraphicFramePr>
        <p:xfrm>
          <a:off x="6048714" y="1218472"/>
          <a:ext cx="4276391" cy="4864652"/>
        </p:xfrm>
        <a:graphic>
          <a:graphicData uri="http://schemas.openxmlformats.org/drawingml/2006/chart">
            <c:chart xmlns:c="http://schemas.openxmlformats.org/drawingml/2006/chart" xmlns:r="http://schemas.openxmlformats.org/officeDocument/2006/relationships" r:id="rId3"/>
          </a:graphicData>
        </a:graphic>
      </p:graphicFrame>
      <p:grpSp>
        <p:nvGrpSpPr>
          <p:cNvPr id="13" name="Group 12"/>
          <p:cNvGrpSpPr/>
          <p:nvPr/>
        </p:nvGrpSpPr>
        <p:grpSpPr>
          <a:xfrm>
            <a:off x="6767070" y="2588217"/>
            <a:ext cx="2065735" cy="1955368"/>
            <a:chOff x="5243065" y="2588217"/>
            <a:chExt cx="2065735" cy="1955368"/>
          </a:xfrm>
        </p:grpSpPr>
        <p:sp>
          <p:nvSpPr>
            <p:cNvPr id="4" name="Left Brace 3"/>
            <p:cNvSpPr/>
            <p:nvPr/>
          </p:nvSpPr>
          <p:spPr>
            <a:xfrm>
              <a:off x="5243065" y="2588217"/>
              <a:ext cx="573437" cy="1766807"/>
            </a:xfrm>
            <a:prstGeom prst="leftBrac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Left Brace 11"/>
            <p:cNvSpPr/>
            <p:nvPr/>
          </p:nvSpPr>
          <p:spPr>
            <a:xfrm>
              <a:off x="6925623" y="3812582"/>
              <a:ext cx="383177" cy="731003"/>
            </a:xfrm>
            <a:prstGeom prst="leftBrac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4" name="TextBox 13"/>
          <p:cNvSpPr txBox="1"/>
          <p:nvPr/>
        </p:nvSpPr>
        <p:spPr>
          <a:xfrm>
            <a:off x="8186904" y="5316866"/>
            <a:ext cx="1336584" cy="353943"/>
          </a:xfrm>
          <a:prstGeom prst="rect">
            <a:avLst/>
          </a:prstGeom>
          <a:solidFill>
            <a:schemeClr val="bg1"/>
          </a:solidFill>
        </p:spPr>
        <p:txBody>
          <a:bodyPr wrap="none" rtlCol="0">
            <a:spAutoFit/>
          </a:bodyPr>
          <a:lstStyle/>
          <a:p>
            <a:r>
              <a:rPr lang="en-US" sz="1700" dirty="0">
                <a:solidFill>
                  <a:schemeClr val="tx1">
                    <a:lumMod val="75000"/>
                    <a:lumOff val="25000"/>
                  </a:schemeClr>
                </a:solidFill>
              </a:rPr>
              <a:t>After conflict</a:t>
            </a:r>
          </a:p>
        </p:txBody>
      </p:sp>
    </p:spTree>
    <p:extLst>
      <p:ext uri="{BB962C8B-B14F-4D97-AF65-F5344CB8AC3E}">
        <p14:creationId xmlns:p14="http://schemas.microsoft.com/office/powerpoint/2010/main" val="808056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Conflict </a:t>
            </a:r>
            <a:r>
              <a:rPr lang="en-US" dirty="0">
                <a:sym typeface="Wingdings" panose="05000000000000000000" pitchFamily="2" charset="2"/>
              </a:rPr>
              <a:t></a:t>
            </a:r>
            <a:r>
              <a:rPr lang="en-US" dirty="0"/>
              <a:t> Education Inequality?</a:t>
            </a:r>
          </a:p>
        </p:txBody>
      </p:sp>
      <p:grpSp>
        <p:nvGrpSpPr>
          <p:cNvPr id="9" name="Group 8"/>
          <p:cNvGrpSpPr/>
          <p:nvPr/>
        </p:nvGrpSpPr>
        <p:grpSpPr>
          <a:xfrm>
            <a:off x="6394871" y="1269052"/>
            <a:ext cx="3672591" cy="4687719"/>
            <a:chOff x="584616" y="1383297"/>
            <a:chExt cx="3672591" cy="4687719"/>
          </a:xfrm>
        </p:grpSpPr>
        <p:sp>
          <p:nvSpPr>
            <p:cNvPr id="5" name="Rounded Rectangle 4"/>
            <p:cNvSpPr/>
            <p:nvPr/>
          </p:nvSpPr>
          <p:spPr>
            <a:xfrm>
              <a:off x="584616" y="1978702"/>
              <a:ext cx="3672591" cy="4092314"/>
            </a:xfrm>
            <a:prstGeom prst="round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en-US" sz="2600" b="1" dirty="0"/>
                <a:t>There are winners and losers in every conflict</a:t>
              </a:r>
            </a:p>
            <a:p>
              <a:pPr marL="285750" indent="-285750">
                <a:buFont typeface="Arial" panose="020B0604020202020204" pitchFamily="34" charset="0"/>
                <a:buChar char="•"/>
              </a:pPr>
              <a:r>
                <a:rPr lang="en-US" sz="2600" b="1" dirty="0"/>
                <a:t>The losers will see a worsening of their education outcomes, leading to greater inequality</a:t>
              </a:r>
            </a:p>
            <a:p>
              <a:pPr marL="285750" indent="-285750">
                <a:buFont typeface="Arial" panose="020B0604020202020204" pitchFamily="34" charset="0"/>
                <a:buChar char="•"/>
              </a:pPr>
              <a:endParaRPr lang="en-US" sz="2600" b="1" dirty="0"/>
            </a:p>
          </p:txBody>
        </p:sp>
        <p:sp>
          <p:nvSpPr>
            <p:cNvPr id="7" name="TextBox 6"/>
            <p:cNvSpPr txBox="1"/>
            <p:nvPr/>
          </p:nvSpPr>
          <p:spPr>
            <a:xfrm>
              <a:off x="1235242" y="1383297"/>
              <a:ext cx="2219710" cy="584775"/>
            </a:xfrm>
            <a:prstGeom prst="rect">
              <a:avLst/>
            </a:prstGeom>
            <a:noFill/>
          </p:spPr>
          <p:txBody>
            <a:bodyPr wrap="none" rtlCol="0">
              <a:spAutoFit/>
            </a:bodyPr>
            <a:lstStyle/>
            <a:p>
              <a:r>
                <a:rPr lang="en-US" sz="3200" b="1" dirty="0"/>
                <a:t>Exacerbates</a:t>
              </a:r>
            </a:p>
          </p:txBody>
        </p:sp>
      </p:grpSp>
      <p:grpSp>
        <p:nvGrpSpPr>
          <p:cNvPr id="10" name="Group 9"/>
          <p:cNvGrpSpPr/>
          <p:nvPr/>
        </p:nvGrpSpPr>
        <p:grpSpPr>
          <a:xfrm>
            <a:off x="2272076" y="1269047"/>
            <a:ext cx="3672591" cy="4677088"/>
            <a:chOff x="4874301" y="1348957"/>
            <a:chExt cx="3672591" cy="4677088"/>
          </a:xfrm>
        </p:grpSpPr>
        <p:sp>
          <p:nvSpPr>
            <p:cNvPr id="6" name="Rounded Rectangle 5"/>
            <p:cNvSpPr/>
            <p:nvPr/>
          </p:nvSpPr>
          <p:spPr>
            <a:xfrm>
              <a:off x="4874301" y="1933732"/>
              <a:ext cx="3672591" cy="4092313"/>
            </a:xfrm>
            <a:prstGeom prst="roundRect">
              <a:avLst/>
            </a:prstGeom>
            <a:solidFill>
              <a:schemeClr val="accent6">
                <a:lumMod val="75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en-US" sz="2600" b="1" dirty="0"/>
                <a:t>Many conflicts are fought in large part because of education inequality</a:t>
              </a:r>
            </a:p>
            <a:p>
              <a:pPr marL="285750" indent="-285750">
                <a:buFont typeface="Arial" panose="020B0604020202020204" pitchFamily="34" charset="0"/>
                <a:buChar char="•"/>
              </a:pPr>
              <a:r>
                <a:rPr lang="en-US" sz="2600" b="1" dirty="0"/>
                <a:t>If the disadvantaged side wins, education opportunity becomes more equitable</a:t>
              </a:r>
            </a:p>
            <a:p>
              <a:pPr marL="285750" indent="-285750">
                <a:buFont typeface="Arial" panose="020B0604020202020204" pitchFamily="34" charset="0"/>
                <a:buChar char="•"/>
              </a:pPr>
              <a:endParaRPr lang="en-US" sz="2600" b="1" dirty="0"/>
            </a:p>
          </p:txBody>
        </p:sp>
        <p:sp>
          <p:nvSpPr>
            <p:cNvPr id="8" name="TextBox 7"/>
            <p:cNvSpPr txBox="1"/>
            <p:nvPr/>
          </p:nvSpPr>
          <p:spPr>
            <a:xfrm>
              <a:off x="5879374" y="1348957"/>
              <a:ext cx="1662443" cy="584775"/>
            </a:xfrm>
            <a:prstGeom prst="rect">
              <a:avLst/>
            </a:prstGeom>
            <a:noFill/>
          </p:spPr>
          <p:txBody>
            <a:bodyPr wrap="none" rtlCol="0">
              <a:spAutoFit/>
            </a:bodyPr>
            <a:lstStyle/>
            <a:p>
              <a:r>
                <a:rPr lang="en-US" sz="3200" b="1" dirty="0"/>
                <a:t>Resolves</a:t>
              </a:r>
            </a:p>
          </p:txBody>
        </p:sp>
      </p:grpSp>
    </p:spTree>
    <p:extLst>
      <p:ext uri="{BB962C8B-B14F-4D97-AF65-F5344CB8AC3E}">
        <p14:creationId xmlns:p14="http://schemas.microsoft.com/office/powerpoint/2010/main" val="3390232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21322" y="300822"/>
            <a:ext cx="10961077" cy="972441"/>
          </a:xfrm>
        </p:spPr>
        <p:txBody>
          <a:bodyPr/>
          <a:lstStyle/>
          <a:p>
            <a:r>
              <a:rPr lang="en-US" sz="4000" dirty="0"/>
              <a:t>Resolving inequality</a:t>
            </a:r>
          </a:p>
        </p:txBody>
      </p:sp>
      <p:sp>
        <p:nvSpPr>
          <p:cNvPr id="3" name="Text Placeholder 2"/>
          <p:cNvSpPr>
            <a:spLocks noGrp="1"/>
          </p:cNvSpPr>
          <p:nvPr>
            <p:ph type="body" sz="quarter" idx="10"/>
          </p:nvPr>
        </p:nvSpPr>
        <p:spPr>
          <a:xfrm>
            <a:off x="1383323" y="1067518"/>
            <a:ext cx="4665386" cy="4863938"/>
          </a:xfrm>
        </p:spPr>
        <p:txBody>
          <a:bodyPr/>
          <a:lstStyle/>
          <a:p>
            <a:r>
              <a:rPr lang="en-US" sz="2400" dirty="0"/>
              <a:t>Evidence is primarily based on a few known cases</a:t>
            </a:r>
          </a:p>
          <a:p>
            <a:r>
              <a:rPr lang="en-US" sz="2400" dirty="0"/>
              <a:t>Rwanda: after genocide, education levels declined more for the non-poor and for boys (</a:t>
            </a:r>
            <a:r>
              <a:rPr lang="en-US" sz="2400" dirty="0" err="1"/>
              <a:t>Akresh</a:t>
            </a:r>
            <a:r>
              <a:rPr lang="en-US" sz="2400" dirty="0"/>
              <a:t> &amp; De </a:t>
            </a:r>
            <a:r>
              <a:rPr lang="en-US" sz="2400" dirty="0" err="1"/>
              <a:t>Walque</a:t>
            </a:r>
            <a:r>
              <a:rPr lang="en-US" sz="2400" dirty="0"/>
              <a:t>, 2008)</a:t>
            </a:r>
          </a:p>
          <a:p>
            <a:r>
              <a:rPr lang="en-US" sz="2400" dirty="0"/>
              <a:t>Nepal: educated and better-resourced individuals choose to leave the country during conflict OR where targeting inequality is a part of the rebel agenda (Valente, 2011)</a:t>
            </a:r>
          </a:p>
          <a:p>
            <a:endParaRPr lang="en-US" sz="2400" dirty="0"/>
          </a:p>
        </p:txBody>
      </p:sp>
      <p:graphicFrame>
        <p:nvGraphicFramePr>
          <p:cNvPr id="5" name="Chart 4"/>
          <p:cNvGraphicFramePr>
            <a:graphicFrameLocks/>
          </p:cNvGraphicFramePr>
          <p:nvPr>
            <p:extLst>
              <p:ext uri="{D42A27DB-BD31-4B8C-83A1-F6EECF244321}">
                <p14:modId xmlns:p14="http://schemas.microsoft.com/office/powerpoint/2010/main" val="3928423259"/>
              </p:ext>
            </p:extLst>
          </p:nvPr>
        </p:nvGraphicFramePr>
        <p:xfrm>
          <a:off x="6048714" y="1273258"/>
          <a:ext cx="4619291" cy="34600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62286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21323" y="300822"/>
            <a:ext cx="10961078" cy="972441"/>
          </a:xfrm>
        </p:spPr>
        <p:txBody>
          <a:bodyPr/>
          <a:lstStyle/>
          <a:p>
            <a:r>
              <a:rPr lang="en-US" sz="4000" dirty="0"/>
              <a:t>Exacerbating inequality</a:t>
            </a:r>
          </a:p>
        </p:txBody>
      </p:sp>
      <p:sp>
        <p:nvSpPr>
          <p:cNvPr id="3" name="Text Placeholder 2"/>
          <p:cNvSpPr>
            <a:spLocks noGrp="1"/>
          </p:cNvSpPr>
          <p:nvPr>
            <p:ph type="body" sz="quarter" idx="10"/>
          </p:nvPr>
        </p:nvSpPr>
        <p:spPr>
          <a:xfrm>
            <a:off x="621323" y="1559169"/>
            <a:ext cx="10961077" cy="3317631"/>
          </a:xfrm>
        </p:spPr>
        <p:txBody>
          <a:bodyPr/>
          <a:lstStyle/>
          <a:p>
            <a:r>
              <a:rPr lang="en-US" sz="2200" dirty="0"/>
              <a:t>Poorer families are less able to afford school during periods of conflict (UNESCO, 2011)</a:t>
            </a:r>
          </a:p>
          <a:p>
            <a:r>
              <a:rPr lang="en-US" sz="2200" dirty="0"/>
              <a:t>When fighting is geographically concentrated, </a:t>
            </a:r>
            <a:r>
              <a:rPr lang="en-US" sz="2200" b="1" dirty="0">
                <a:solidFill>
                  <a:schemeClr val="accent1"/>
                </a:solidFill>
              </a:rPr>
              <a:t>regional inequality</a:t>
            </a:r>
            <a:r>
              <a:rPr lang="en-US" sz="2200" dirty="0"/>
              <a:t> rises</a:t>
            </a:r>
          </a:p>
          <a:p>
            <a:pPr marL="457200" lvl="1" indent="0">
              <a:buNone/>
            </a:pPr>
            <a:r>
              <a:rPr lang="en-US" sz="2200" dirty="0"/>
              <a:t>	</a:t>
            </a:r>
            <a:r>
              <a:rPr lang="en-US" sz="2200" i="1" dirty="0"/>
              <a:t>e.g., Turkey (</a:t>
            </a:r>
            <a:r>
              <a:rPr lang="en-US" sz="2200" i="1" dirty="0" err="1"/>
              <a:t>Kibris</a:t>
            </a:r>
            <a:r>
              <a:rPr lang="en-US" sz="2200" i="1" dirty="0"/>
              <a:t>, 2015), Tajikistan (</a:t>
            </a:r>
            <a:r>
              <a:rPr lang="en-US" sz="2200" i="1" dirty="0" err="1"/>
              <a:t>Shemyakina</a:t>
            </a:r>
            <a:r>
              <a:rPr lang="en-US" sz="2200" i="1" dirty="0"/>
              <a:t>, 2011), and Rwanda (</a:t>
            </a:r>
            <a:r>
              <a:rPr lang="en-US" sz="2200" i="1" dirty="0" err="1"/>
              <a:t>Agüero</a:t>
            </a:r>
            <a:r>
              <a:rPr lang="en-US" sz="2200" i="1" dirty="0"/>
              <a:t> &amp; Majid, 2014)</a:t>
            </a:r>
          </a:p>
          <a:p>
            <a:r>
              <a:rPr lang="en-US" sz="2200" dirty="0"/>
              <a:t>School-going more risky for girls due to sexual assault or for boys due to forcible recruitment of child soldiers (</a:t>
            </a:r>
            <a:r>
              <a:rPr lang="en-US" sz="2200" dirty="0" err="1"/>
              <a:t>Justino</a:t>
            </a:r>
            <a:r>
              <a:rPr lang="en-US" sz="2200" dirty="0"/>
              <a:t>, 2010), widening </a:t>
            </a:r>
            <a:r>
              <a:rPr lang="en-US" sz="2200" b="1" dirty="0">
                <a:solidFill>
                  <a:schemeClr val="accent1"/>
                </a:solidFill>
              </a:rPr>
              <a:t>gender differences</a:t>
            </a:r>
          </a:p>
          <a:p>
            <a:r>
              <a:rPr lang="en-US" sz="2200" b="1" dirty="0">
                <a:solidFill>
                  <a:schemeClr val="accent1"/>
                </a:solidFill>
              </a:rPr>
              <a:t>Ethnic or religious inequalities </a:t>
            </a:r>
            <a:r>
              <a:rPr lang="en-US" sz="2200" dirty="0"/>
              <a:t>may rise where certain groups are targeted during conflict, making school participation more dangerous (</a:t>
            </a:r>
            <a:r>
              <a:rPr lang="en-US" sz="2200" dirty="0" err="1"/>
              <a:t>Østby</a:t>
            </a:r>
            <a:r>
              <a:rPr lang="en-US" sz="2200" dirty="0"/>
              <a:t> &amp; </a:t>
            </a:r>
            <a:r>
              <a:rPr lang="en-US" sz="2200" dirty="0" err="1"/>
              <a:t>Urdal</a:t>
            </a:r>
            <a:r>
              <a:rPr lang="en-US" sz="2200" dirty="0"/>
              <a:t>, 2014), or where service delivery to indigenous groups suffers</a:t>
            </a:r>
          </a:p>
          <a:p>
            <a:pPr marL="457200" lvl="1" indent="0">
              <a:buNone/>
            </a:pPr>
            <a:r>
              <a:rPr lang="en-US" sz="2200" dirty="0"/>
              <a:t>	</a:t>
            </a:r>
            <a:r>
              <a:rPr lang="en-US" sz="2200" i="1" dirty="0"/>
              <a:t>e.g., Guatemala (</a:t>
            </a:r>
            <a:r>
              <a:rPr lang="en-US" sz="2200" i="1" dirty="0" err="1"/>
              <a:t>Chamarbagwala</a:t>
            </a:r>
            <a:r>
              <a:rPr lang="en-US" sz="2200" i="1" dirty="0"/>
              <a:t> and </a:t>
            </a:r>
            <a:r>
              <a:rPr lang="en-US" sz="2200" i="1" dirty="0" err="1"/>
              <a:t>Morán</a:t>
            </a:r>
            <a:r>
              <a:rPr lang="en-US" sz="2200" i="1" dirty="0"/>
              <a:t>, 2011)</a:t>
            </a:r>
          </a:p>
          <a:p>
            <a:endParaRPr lang="en-US" sz="2200" dirty="0"/>
          </a:p>
        </p:txBody>
      </p:sp>
    </p:spTree>
    <p:extLst>
      <p:ext uri="{BB962C8B-B14F-4D97-AF65-F5344CB8AC3E}">
        <p14:creationId xmlns:p14="http://schemas.microsoft.com/office/powerpoint/2010/main" val="2227848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32906"/>
            <a:ext cx="8229600" cy="972441"/>
          </a:xfrm>
        </p:spPr>
        <p:txBody>
          <a:bodyPr/>
          <a:lstStyle/>
          <a:p>
            <a:r>
              <a:rPr lang="en-US" dirty="0"/>
              <a:t>A Vicious Cycle?</a:t>
            </a:r>
          </a:p>
        </p:txBody>
      </p:sp>
      <p:graphicFrame>
        <p:nvGraphicFramePr>
          <p:cNvPr id="4" name="Diagram 3"/>
          <p:cNvGraphicFramePr/>
          <p:nvPr>
            <p:extLst>
              <p:ext uri="{D42A27DB-BD31-4B8C-83A1-F6EECF244321}">
                <p14:modId xmlns:p14="http://schemas.microsoft.com/office/powerpoint/2010/main" val="2924204399"/>
              </p:ext>
            </p:extLst>
          </p:nvPr>
        </p:nvGraphicFramePr>
        <p:xfrm>
          <a:off x="1981205" y="1305347"/>
          <a:ext cx="5016285" cy="43528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Placeholder 2"/>
          <p:cNvSpPr>
            <a:spLocks noGrp="1"/>
          </p:cNvSpPr>
          <p:nvPr>
            <p:ph type="body" sz="quarter" idx="10"/>
          </p:nvPr>
        </p:nvSpPr>
        <p:spPr>
          <a:xfrm>
            <a:off x="7118888" y="1425848"/>
            <a:ext cx="3091912" cy="4518847"/>
          </a:xfrm>
        </p:spPr>
        <p:txBody>
          <a:bodyPr/>
          <a:lstStyle/>
          <a:p>
            <a:r>
              <a:rPr lang="en-US" dirty="0"/>
              <a:t>Literature is very sparse, generally formed by case studies</a:t>
            </a:r>
          </a:p>
          <a:p>
            <a:r>
              <a:rPr lang="en-US" dirty="0"/>
              <a:t>Quantitative analyses are correlational</a:t>
            </a:r>
          </a:p>
        </p:txBody>
      </p:sp>
    </p:spTree>
    <p:extLst>
      <p:ext uri="{BB962C8B-B14F-4D97-AF65-F5344CB8AC3E}">
        <p14:creationId xmlns:p14="http://schemas.microsoft.com/office/powerpoint/2010/main" val="7752007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21154</TotalTime>
  <Words>2812</Words>
  <Application>Microsoft Office PowerPoint</Application>
  <PresentationFormat>Widescreen</PresentationFormat>
  <Paragraphs>415</Paragraphs>
  <Slides>41</Slides>
  <Notes>38</Notes>
  <HiddenSlides>4</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41</vt:i4>
      </vt:variant>
    </vt:vector>
  </HeadingPairs>
  <TitlesOfParts>
    <vt:vector size="50" baseType="lpstr">
      <vt:lpstr>Arial</vt:lpstr>
      <vt:lpstr>Calibri</vt:lpstr>
      <vt:lpstr>Cambria</vt:lpstr>
      <vt:lpstr>Cambria Math</vt:lpstr>
      <vt:lpstr>Courier New</vt:lpstr>
      <vt:lpstr>Georgia</vt:lpstr>
      <vt:lpstr>Wingdings</vt:lpstr>
      <vt:lpstr>Office Theme</vt:lpstr>
      <vt:lpstr>1_Office Theme</vt:lpstr>
      <vt:lpstr>PowerPoint Presentation</vt:lpstr>
      <vt:lpstr>Côte d'Ivoire, 2004</vt:lpstr>
      <vt:lpstr>Research Questions</vt:lpstr>
      <vt:lpstr>Conflict  Education Inequality?</vt:lpstr>
      <vt:lpstr>Conflict  Education Inequality?</vt:lpstr>
      <vt:lpstr>Conflict  Education Inequality?</vt:lpstr>
      <vt:lpstr>Resolving inequality</vt:lpstr>
      <vt:lpstr>Exacerbating inequality</vt:lpstr>
      <vt:lpstr>A Vicious Cycle?</vt:lpstr>
      <vt:lpstr>Findings</vt:lpstr>
      <vt:lpstr>Our Measures</vt:lpstr>
      <vt:lpstr>Defining Education Inequality</vt:lpstr>
      <vt:lpstr>Trends in Education and Education Inequality</vt:lpstr>
      <vt:lpstr>Defining Armed Conflict</vt:lpstr>
      <vt:lpstr>Trends in Armed Conflict</vt:lpstr>
      <vt:lpstr>Duration of Armed Conflict</vt:lpstr>
      <vt:lpstr>Data &amp; Methodology</vt:lpstr>
      <vt:lpstr>Education Inequality and Conflict Dataset (FHI 360 Education Policy and Data Center 2015)</vt:lpstr>
      <vt:lpstr>Challenges to identification of conflict effect</vt:lpstr>
      <vt:lpstr>Inequality is itself a predictor of conflict</vt:lpstr>
      <vt:lpstr>Identification Strategy</vt:lpstr>
      <vt:lpstr>Identification Strategy</vt:lpstr>
      <vt:lpstr>Identification Strategy</vt:lpstr>
      <vt:lpstr>Identification Strategy</vt:lpstr>
      <vt:lpstr>Identification Strategy</vt:lpstr>
      <vt:lpstr>Propensity score matching*</vt:lpstr>
      <vt:lpstr>Before and After Matching</vt:lpstr>
      <vt:lpstr>Have we constructed equivalent groups?</vt:lpstr>
      <vt:lpstr>Findings</vt:lpstr>
      <vt:lpstr>Conflict exacerbates inequality</vt:lpstr>
      <vt:lpstr>Ethnic conflict exacerbates inequality</vt:lpstr>
      <vt:lpstr>Effects of minor ethnic conflicts are most prominent</vt:lpstr>
      <vt:lpstr>Effect of ethnic conflict increases with duration of conflict</vt:lpstr>
      <vt:lpstr>Inequality is lowered after the conclusion of ethnic conflict—but not immediate</vt:lpstr>
      <vt:lpstr>Effects ethnic conflict among most fragile are most detrimental</vt:lpstr>
      <vt:lpstr>How substantial are these effects?</vt:lpstr>
      <vt:lpstr>Key Takeaways</vt:lpstr>
      <vt:lpstr>Implications</vt:lpstr>
      <vt:lpstr>PowerPoint Presentation</vt:lpstr>
      <vt:lpstr>About the study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cj</dc:creator>
  <cp:lastModifiedBy>Carina Omoeva</cp:lastModifiedBy>
  <cp:revision>336</cp:revision>
  <cp:lastPrinted>2016-03-02T20:29:42Z</cp:lastPrinted>
  <dcterms:created xsi:type="dcterms:W3CDTF">2015-05-29T10:17:29Z</dcterms:created>
  <dcterms:modified xsi:type="dcterms:W3CDTF">2016-05-09T21:57:00Z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3" name="_NewReviewCycle">
    <vt:lpwstr/>
  </property>
</Properties>
</file>